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12192000" cy="6858000"/>
  <p:notesSz cx="6858000" cy="12192000"/>
  <p:embeddedFontLst>
    <p:embeddedFont>
      <p:font typeface="MiSans" pitchFamily="34" charset="-122"/>
      <p:regular r:id="rId32"/>
    </p:embeddedFont>
    <p:embeddedFont>
      <p:font typeface="MiSans" pitchFamily="34" charset="-120"/>
      <p:regular r:id="rId33"/>
    </p:embeddedFont>
    <p:embeddedFont>
      <p:font typeface="Noto Sans SC" panose="020B0200000000000000" pitchFamily="34" charset="-122"/>
      <p:regular r:id="rId34"/>
    </p:embeddedFont>
    <p:embeddedFont>
      <p:font typeface="Noto Sans SC" panose="020B0200000000000000" pitchFamily="34" charset="-120"/>
      <p:regular r:id="rId35"/>
    </p:embeddedFont>
    <p:embeddedFont>
      <p:font typeface="Calibri" panose="020F0502020204030204" charset="0"/>
      <p:regular r:id="rId36"/>
      <p:bold r:id="rId37"/>
      <p:italic r:id="rId38"/>
      <p:boldItalic r:id="rId39"/>
    </p:embeddedFont>
    <p:embeddedFont>
      <p:font typeface="等线" panose="02010600030101010101" charset="-122"/>
      <p:regular r:id="rId4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0" d="100"/>
          <a:sy n="110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0" Type="http://schemas.openxmlformats.org/officeDocument/2006/relationships/font" Target="fonts/font9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8.fntdata"/><Relationship Id="rId38" Type="http://schemas.openxmlformats.org/officeDocument/2006/relationships/font" Target="fonts/font7.fntdata"/><Relationship Id="rId37" Type="http://schemas.openxmlformats.org/officeDocument/2006/relationships/font" Target="fonts/font6.fntdata"/><Relationship Id="rId36" Type="http://schemas.openxmlformats.org/officeDocument/2006/relationships/font" Target="fonts/font5.fntdata"/><Relationship Id="rId35" Type="http://schemas.openxmlformats.org/officeDocument/2006/relationships/font" Target="fonts/font4.fntdata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272790" y="2583180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>
                  <a:alpha val="0"/>
                </a:srgbClr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-3272790" y="2583180"/>
            <a:ext cx="5962650" cy="59626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109835" y="5440045"/>
            <a:ext cx="2676525" cy="2676525"/>
          </a:xfrm>
          <a:prstGeom prst="blockArc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10109835" y="5440045"/>
            <a:ext cx="2676525" cy="267652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09345" y="2153920"/>
            <a:ext cx="10031095" cy="96075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青言速递功能模块全景透视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青言速递项目组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02630" y="5266055"/>
            <a:ext cx="3486150" cy="46355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2025/10/22</a:t>
            </a:r>
            <a:endParaRPr lang="en-US" sz="1600" dirty="0"/>
          </a:p>
        </p:txBody>
      </p:sp>
      <p:sp>
        <p:nvSpPr>
          <p:cNvPr id="11" name="文本框 10"/>
          <p:cNvSpPr txBox="1"/>
          <p:nvPr/>
        </p:nvSpPr>
        <p:spPr>
          <a:xfrm>
            <a:off x="8236585" y="453517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小组成员：黄丹丹</a:t>
            </a:r>
            <a:r>
              <a:rPr lang="en-US" altLang="zh-CN"/>
              <a:t>(</a:t>
            </a:r>
            <a:r>
              <a:rPr lang="zh-CN" altLang="en-US"/>
              <a:t>组长</a:t>
            </a:r>
            <a:r>
              <a:rPr lang="en-US" altLang="zh-CN"/>
              <a:t>) </a:t>
            </a:r>
            <a:r>
              <a:rPr lang="zh-CN" altLang="en-US"/>
              <a:t>江周霖</a:t>
            </a:r>
            <a:r>
              <a:rPr lang="en-US" altLang="zh-CN"/>
              <a:t> </a:t>
            </a:r>
            <a:r>
              <a:rPr lang="zh-CN" altLang="en-US"/>
              <a:t>连铭涛</a:t>
            </a:r>
            <a:r>
              <a:rPr lang="en-US" altLang="zh-CN"/>
              <a:t> </a:t>
            </a:r>
            <a:r>
              <a:rPr lang="zh-CN" altLang="en-US"/>
              <a:t>杨旭辉</a:t>
            </a:r>
            <a:r>
              <a:rPr lang="en-US" altLang="zh-CN"/>
              <a:t> </a:t>
            </a:r>
            <a:r>
              <a:rPr lang="zh-CN" altLang="en-US"/>
              <a:t>胡洪源</a:t>
            </a:r>
            <a:r>
              <a:rPr lang="en-US" altLang="zh-CN"/>
              <a:t> </a:t>
            </a:r>
            <a:r>
              <a:rPr lang="zh-CN" altLang="en-US"/>
              <a:t>陈鑫</a:t>
            </a:r>
            <a:r>
              <a:rPr lang="en-US" altLang="zh-CN"/>
              <a:t> </a:t>
            </a:r>
            <a:r>
              <a:rPr lang="zh-CN" altLang="en-US"/>
              <a:t>冯慕琛</a:t>
            </a:r>
            <a:r>
              <a:rPr lang="en-US" altLang="zh-CN"/>
              <a:t> </a:t>
            </a:r>
            <a:r>
              <a:rPr lang="zh-CN" altLang="en-US"/>
              <a:t>胡博潇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0160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五大业务模块闭环职责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5283200" y="29972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>
            <a:off x="5715000" y="35052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495181" y="250627"/>
                </a:moveTo>
                <a:cubicBezTo>
                  <a:pt x="509707" y="246698"/>
                  <a:pt x="524947" y="253603"/>
                  <a:pt x="531495" y="267057"/>
                </a:cubicBezTo>
                <a:lnTo>
                  <a:pt x="553641" y="311825"/>
                </a:lnTo>
                <a:cubicBezTo>
                  <a:pt x="565904" y="313492"/>
                  <a:pt x="577929" y="316825"/>
                  <a:pt x="589240" y="321469"/>
                </a:cubicBezTo>
                <a:lnTo>
                  <a:pt x="630912" y="293727"/>
                </a:lnTo>
                <a:cubicBezTo>
                  <a:pt x="643414" y="285393"/>
                  <a:pt x="659963" y="287060"/>
                  <a:pt x="670560" y="297656"/>
                </a:cubicBezTo>
                <a:lnTo>
                  <a:pt x="693420" y="320516"/>
                </a:lnTo>
                <a:cubicBezTo>
                  <a:pt x="704017" y="331113"/>
                  <a:pt x="705683" y="347782"/>
                  <a:pt x="697349" y="360164"/>
                </a:cubicBezTo>
                <a:lnTo>
                  <a:pt x="669608" y="401717"/>
                </a:lnTo>
                <a:cubicBezTo>
                  <a:pt x="671870" y="407313"/>
                  <a:pt x="673894" y="413147"/>
                  <a:pt x="675561" y="419219"/>
                </a:cubicBezTo>
                <a:cubicBezTo>
                  <a:pt x="677228" y="425291"/>
                  <a:pt x="678299" y="431244"/>
                  <a:pt x="679133" y="437317"/>
                </a:cubicBezTo>
                <a:lnTo>
                  <a:pt x="724019" y="459462"/>
                </a:lnTo>
                <a:cubicBezTo>
                  <a:pt x="737473" y="466130"/>
                  <a:pt x="744379" y="481370"/>
                  <a:pt x="740450" y="495776"/>
                </a:cubicBezTo>
                <a:lnTo>
                  <a:pt x="732115" y="526971"/>
                </a:lnTo>
                <a:cubicBezTo>
                  <a:pt x="728186" y="541377"/>
                  <a:pt x="714732" y="551140"/>
                  <a:pt x="699730" y="550188"/>
                </a:cubicBezTo>
                <a:lnTo>
                  <a:pt x="649724" y="546973"/>
                </a:lnTo>
                <a:cubicBezTo>
                  <a:pt x="642223" y="556617"/>
                  <a:pt x="633532" y="565547"/>
                  <a:pt x="623649" y="573167"/>
                </a:cubicBezTo>
                <a:lnTo>
                  <a:pt x="626864" y="623054"/>
                </a:lnTo>
                <a:cubicBezTo>
                  <a:pt x="627817" y="638056"/>
                  <a:pt x="618053" y="651629"/>
                  <a:pt x="603647" y="655439"/>
                </a:cubicBezTo>
                <a:lnTo>
                  <a:pt x="572453" y="663773"/>
                </a:lnTo>
                <a:cubicBezTo>
                  <a:pt x="557927" y="667702"/>
                  <a:pt x="542806" y="660797"/>
                  <a:pt x="536138" y="647343"/>
                </a:cubicBezTo>
                <a:lnTo>
                  <a:pt x="513993" y="602575"/>
                </a:lnTo>
                <a:cubicBezTo>
                  <a:pt x="501729" y="600908"/>
                  <a:pt x="489704" y="597575"/>
                  <a:pt x="478393" y="592931"/>
                </a:cubicBezTo>
                <a:lnTo>
                  <a:pt x="436721" y="620673"/>
                </a:lnTo>
                <a:cubicBezTo>
                  <a:pt x="424220" y="629007"/>
                  <a:pt x="407670" y="627340"/>
                  <a:pt x="397073" y="616744"/>
                </a:cubicBezTo>
                <a:lnTo>
                  <a:pt x="374213" y="593884"/>
                </a:lnTo>
                <a:cubicBezTo>
                  <a:pt x="363617" y="583287"/>
                  <a:pt x="361950" y="566738"/>
                  <a:pt x="370284" y="554236"/>
                </a:cubicBezTo>
                <a:lnTo>
                  <a:pt x="398026" y="512564"/>
                </a:lnTo>
                <a:cubicBezTo>
                  <a:pt x="395764" y="506968"/>
                  <a:pt x="393740" y="501134"/>
                  <a:pt x="392073" y="495062"/>
                </a:cubicBezTo>
                <a:cubicBezTo>
                  <a:pt x="390406" y="488990"/>
                  <a:pt x="389334" y="482918"/>
                  <a:pt x="388501" y="476964"/>
                </a:cubicBezTo>
                <a:lnTo>
                  <a:pt x="343614" y="454819"/>
                </a:lnTo>
                <a:cubicBezTo>
                  <a:pt x="330160" y="448151"/>
                  <a:pt x="323374" y="432911"/>
                  <a:pt x="327184" y="418505"/>
                </a:cubicBezTo>
                <a:lnTo>
                  <a:pt x="335518" y="387310"/>
                </a:lnTo>
                <a:cubicBezTo>
                  <a:pt x="339447" y="372904"/>
                  <a:pt x="352901" y="363141"/>
                  <a:pt x="367903" y="364093"/>
                </a:cubicBezTo>
                <a:lnTo>
                  <a:pt x="417790" y="367308"/>
                </a:lnTo>
                <a:cubicBezTo>
                  <a:pt x="425291" y="357664"/>
                  <a:pt x="433983" y="348734"/>
                  <a:pt x="443865" y="341114"/>
                </a:cubicBezTo>
                <a:lnTo>
                  <a:pt x="440650" y="291346"/>
                </a:lnTo>
                <a:cubicBezTo>
                  <a:pt x="439698" y="276344"/>
                  <a:pt x="449461" y="262771"/>
                  <a:pt x="463867" y="258961"/>
                </a:cubicBezTo>
                <a:lnTo>
                  <a:pt x="495062" y="250627"/>
                </a:lnTo>
                <a:close/>
                <a:moveTo>
                  <a:pt x="533876" y="404813"/>
                </a:moveTo>
                <a:cubicBezTo>
                  <a:pt x="504963" y="404845"/>
                  <a:pt x="481515" y="428346"/>
                  <a:pt x="481548" y="457260"/>
                </a:cubicBezTo>
                <a:cubicBezTo>
                  <a:pt x="481581" y="486173"/>
                  <a:pt x="505082" y="509620"/>
                  <a:pt x="533995" y="509588"/>
                </a:cubicBezTo>
                <a:cubicBezTo>
                  <a:pt x="562909" y="509555"/>
                  <a:pt x="586356" y="486054"/>
                  <a:pt x="586323" y="457140"/>
                </a:cubicBezTo>
                <a:cubicBezTo>
                  <a:pt x="586290" y="428227"/>
                  <a:pt x="562790" y="404780"/>
                  <a:pt x="533876" y="404813"/>
                </a:cubicBezTo>
                <a:close/>
                <a:moveTo>
                  <a:pt x="267772" y="-54173"/>
                </a:moveTo>
                <a:lnTo>
                  <a:pt x="298966" y="-45839"/>
                </a:lnTo>
                <a:cubicBezTo>
                  <a:pt x="313373" y="-41910"/>
                  <a:pt x="323136" y="-28337"/>
                  <a:pt x="322183" y="-13454"/>
                </a:cubicBezTo>
                <a:lnTo>
                  <a:pt x="318968" y="36314"/>
                </a:lnTo>
                <a:cubicBezTo>
                  <a:pt x="328851" y="43934"/>
                  <a:pt x="337542" y="52745"/>
                  <a:pt x="345043" y="62508"/>
                </a:cubicBezTo>
                <a:lnTo>
                  <a:pt x="395049" y="59293"/>
                </a:lnTo>
                <a:cubicBezTo>
                  <a:pt x="409932" y="58341"/>
                  <a:pt x="423505" y="68104"/>
                  <a:pt x="427434" y="82510"/>
                </a:cubicBezTo>
                <a:lnTo>
                  <a:pt x="435769" y="113705"/>
                </a:lnTo>
                <a:cubicBezTo>
                  <a:pt x="439579" y="128111"/>
                  <a:pt x="432792" y="143351"/>
                  <a:pt x="419338" y="150019"/>
                </a:cubicBezTo>
                <a:lnTo>
                  <a:pt x="374452" y="172164"/>
                </a:lnTo>
                <a:cubicBezTo>
                  <a:pt x="373618" y="178237"/>
                  <a:pt x="372428" y="184309"/>
                  <a:pt x="370880" y="190262"/>
                </a:cubicBezTo>
                <a:cubicBezTo>
                  <a:pt x="369332" y="196215"/>
                  <a:pt x="367189" y="202168"/>
                  <a:pt x="364927" y="207764"/>
                </a:cubicBezTo>
                <a:lnTo>
                  <a:pt x="392668" y="249436"/>
                </a:lnTo>
                <a:cubicBezTo>
                  <a:pt x="401003" y="261937"/>
                  <a:pt x="399336" y="278487"/>
                  <a:pt x="388739" y="289084"/>
                </a:cubicBezTo>
                <a:lnTo>
                  <a:pt x="365879" y="311944"/>
                </a:lnTo>
                <a:cubicBezTo>
                  <a:pt x="355283" y="322540"/>
                  <a:pt x="338733" y="324207"/>
                  <a:pt x="326231" y="315873"/>
                </a:cubicBezTo>
                <a:lnTo>
                  <a:pt x="284559" y="288131"/>
                </a:lnTo>
                <a:cubicBezTo>
                  <a:pt x="273248" y="292775"/>
                  <a:pt x="261223" y="296108"/>
                  <a:pt x="248960" y="297775"/>
                </a:cubicBezTo>
                <a:lnTo>
                  <a:pt x="226814" y="342543"/>
                </a:lnTo>
                <a:cubicBezTo>
                  <a:pt x="220147" y="355997"/>
                  <a:pt x="204907" y="362783"/>
                  <a:pt x="190500" y="358973"/>
                </a:cubicBezTo>
                <a:lnTo>
                  <a:pt x="159306" y="350639"/>
                </a:lnTo>
                <a:cubicBezTo>
                  <a:pt x="144780" y="346710"/>
                  <a:pt x="135136" y="333137"/>
                  <a:pt x="136088" y="318254"/>
                </a:cubicBezTo>
                <a:lnTo>
                  <a:pt x="139303" y="268367"/>
                </a:lnTo>
                <a:cubicBezTo>
                  <a:pt x="129421" y="260747"/>
                  <a:pt x="120729" y="251936"/>
                  <a:pt x="113228" y="242173"/>
                </a:cubicBezTo>
                <a:lnTo>
                  <a:pt x="63222" y="245388"/>
                </a:lnTo>
                <a:cubicBezTo>
                  <a:pt x="48339" y="246340"/>
                  <a:pt x="34766" y="236577"/>
                  <a:pt x="30837" y="222171"/>
                </a:cubicBezTo>
                <a:lnTo>
                  <a:pt x="22503" y="190976"/>
                </a:lnTo>
                <a:cubicBezTo>
                  <a:pt x="18693" y="176570"/>
                  <a:pt x="25479" y="161330"/>
                  <a:pt x="38933" y="154662"/>
                </a:cubicBezTo>
                <a:lnTo>
                  <a:pt x="83820" y="132517"/>
                </a:lnTo>
                <a:cubicBezTo>
                  <a:pt x="84653" y="126444"/>
                  <a:pt x="85844" y="120491"/>
                  <a:pt x="87392" y="114419"/>
                </a:cubicBezTo>
                <a:cubicBezTo>
                  <a:pt x="89059" y="108347"/>
                  <a:pt x="90964" y="102513"/>
                  <a:pt x="93345" y="96917"/>
                </a:cubicBezTo>
                <a:lnTo>
                  <a:pt x="65603" y="55364"/>
                </a:lnTo>
                <a:cubicBezTo>
                  <a:pt x="57269" y="42863"/>
                  <a:pt x="58936" y="26313"/>
                  <a:pt x="69533" y="15716"/>
                </a:cubicBezTo>
                <a:lnTo>
                  <a:pt x="92393" y="-7144"/>
                </a:lnTo>
                <a:cubicBezTo>
                  <a:pt x="102989" y="-17740"/>
                  <a:pt x="119539" y="-19407"/>
                  <a:pt x="132040" y="-11073"/>
                </a:cubicBezTo>
                <a:lnTo>
                  <a:pt x="173712" y="16669"/>
                </a:lnTo>
                <a:cubicBezTo>
                  <a:pt x="185023" y="12025"/>
                  <a:pt x="197048" y="8692"/>
                  <a:pt x="209312" y="7025"/>
                </a:cubicBezTo>
                <a:lnTo>
                  <a:pt x="231458" y="-37743"/>
                </a:lnTo>
                <a:cubicBezTo>
                  <a:pt x="238125" y="-51197"/>
                  <a:pt x="253246" y="-57983"/>
                  <a:pt x="267772" y="-54173"/>
                </a:cubicBezTo>
                <a:close/>
                <a:moveTo>
                  <a:pt x="229076" y="100013"/>
                </a:moveTo>
                <a:cubicBezTo>
                  <a:pt x="200163" y="100013"/>
                  <a:pt x="176689" y="123487"/>
                  <a:pt x="176689" y="152400"/>
                </a:cubicBezTo>
                <a:cubicBezTo>
                  <a:pt x="176689" y="181313"/>
                  <a:pt x="200163" y="204787"/>
                  <a:pt x="229076" y="204787"/>
                </a:cubicBezTo>
                <a:cubicBezTo>
                  <a:pt x="257990" y="204787"/>
                  <a:pt x="281464" y="181313"/>
                  <a:pt x="281464" y="152400"/>
                </a:cubicBezTo>
                <a:cubicBezTo>
                  <a:pt x="281464" y="123487"/>
                  <a:pt x="257990" y="100013"/>
                  <a:pt x="229076" y="100013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Shape 3"/>
          <p:cNvSpPr/>
          <p:nvPr/>
        </p:nvSpPr>
        <p:spPr>
          <a:xfrm>
            <a:off x="4876800" y="1778000"/>
            <a:ext cx="2438400" cy="914400"/>
          </a:xfrm>
          <a:custGeom>
            <a:avLst/>
            <a:gdLst/>
            <a:ahLst/>
            <a:cxnLst/>
            <a:rect l="l" t="t" r="r" b="b"/>
            <a:pathLst>
              <a:path w="2438400" h="914400">
                <a:moveTo>
                  <a:pt x="101599" y="0"/>
                </a:moveTo>
                <a:lnTo>
                  <a:pt x="2336801" y="0"/>
                </a:lnTo>
                <a:cubicBezTo>
                  <a:pt x="2392913" y="0"/>
                  <a:pt x="2438400" y="45487"/>
                  <a:pt x="2438400" y="101599"/>
                </a:cubicBezTo>
                <a:lnTo>
                  <a:pt x="2438400" y="812801"/>
                </a:lnTo>
                <a:cubicBezTo>
                  <a:pt x="2438400" y="868913"/>
                  <a:pt x="2392913" y="914400"/>
                  <a:pt x="2336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0E0D0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4"/>
          <p:cNvSpPr/>
          <p:nvPr/>
        </p:nvSpPr>
        <p:spPr>
          <a:xfrm>
            <a:off x="4724400" y="1879600"/>
            <a:ext cx="274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FU-01 用户管理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978400" y="2184400"/>
            <a:ext cx="2235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注册、登录、资料修改、角色分配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286000" y="5130800"/>
            <a:ext cx="2438400" cy="711200"/>
          </a:xfrm>
          <a:custGeom>
            <a:avLst/>
            <a:gdLst/>
            <a:ahLst/>
            <a:cxnLst/>
            <a:rect l="l" t="t" r="r" b="b"/>
            <a:pathLst>
              <a:path w="2438400" h="711200">
                <a:moveTo>
                  <a:pt x="101602" y="0"/>
                </a:moveTo>
                <a:lnTo>
                  <a:pt x="2336798" y="0"/>
                </a:lnTo>
                <a:cubicBezTo>
                  <a:pt x="2392911" y="0"/>
                  <a:pt x="2438400" y="45489"/>
                  <a:pt x="2438400" y="101602"/>
                </a:cubicBezTo>
                <a:lnTo>
                  <a:pt x="2438400" y="609598"/>
                </a:lnTo>
                <a:cubicBezTo>
                  <a:pt x="2438400" y="665711"/>
                  <a:pt x="2392911" y="711200"/>
                  <a:pt x="23367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80B3EE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2235200" y="5130800"/>
            <a:ext cx="274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FU-03 公告管理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235200" y="5516880"/>
            <a:ext cx="2743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创建、编辑、审核、发布与撤回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3352800"/>
            <a:ext cx="2438400" cy="914400"/>
          </a:xfrm>
          <a:custGeom>
            <a:avLst/>
            <a:gdLst/>
            <a:ahLst/>
            <a:cxnLst/>
            <a:rect l="l" t="t" r="r" b="b"/>
            <a:pathLst>
              <a:path w="2438400" h="914400">
                <a:moveTo>
                  <a:pt x="101599" y="0"/>
                </a:moveTo>
                <a:lnTo>
                  <a:pt x="2336801" y="0"/>
                </a:lnTo>
                <a:cubicBezTo>
                  <a:pt x="2392913" y="0"/>
                  <a:pt x="2438400" y="45487"/>
                  <a:pt x="2438400" y="101599"/>
                </a:cubicBezTo>
                <a:lnTo>
                  <a:pt x="2438400" y="812801"/>
                </a:lnTo>
                <a:cubicBezTo>
                  <a:pt x="2438400" y="868913"/>
                  <a:pt x="2392913" y="914400"/>
                  <a:pt x="2336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80B3EE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0"/>
          <p:cNvSpPr/>
          <p:nvPr/>
        </p:nvSpPr>
        <p:spPr>
          <a:xfrm>
            <a:off x="101600" y="3454400"/>
            <a:ext cx="274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FU-02 后台管理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355600" y="3759200"/>
            <a:ext cx="2235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用户/公告审核、权限配置、图表统计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077199" y="2387600"/>
            <a:ext cx="3061063" cy="711200"/>
          </a:xfrm>
          <a:custGeom>
            <a:avLst/>
            <a:gdLst/>
            <a:ahLst/>
            <a:cxnLst/>
            <a:rect l="l" t="t" r="r" b="b"/>
            <a:pathLst>
              <a:path w="2438400" h="711200">
                <a:moveTo>
                  <a:pt x="101602" y="0"/>
                </a:moveTo>
                <a:lnTo>
                  <a:pt x="2336798" y="0"/>
                </a:lnTo>
                <a:cubicBezTo>
                  <a:pt x="2392911" y="0"/>
                  <a:pt x="2438400" y="45489"/>
                  <a:pt x="2438400" y="101602"/>
                </a:cubicBezTo>
                <a:lnTo>
                  <a:pt x="2438400" y="609598"/>
                </a:lnTo>
                <a:cubicBezTo>
                  <a:pt x="2438400" y="665711"/>
                  <a:pt x="2392911" y="711200"/>
                  <a:pt x="23367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3"/>
          <p:cNvSpPr/>
          <p:nvPr/>
        </p:nvSpPr>
        <p:spPr>
          <a:xfrm>
            <a:off x="8178799" y="2489200"/>
            <a:ext cx="2959463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FU-04 </a:t>
            </a:r>
            <a:r>
              <a:rPr lang="en-US" sz="1600" b="1" dirty="0" err="1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推送提醒</a:t>
            </a:r>
            <a:r>
              <a:rPr lang="zh-CN" altLang="en-US" sz="1600" b="1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（现阶段进行中）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178800" y="2794000"/>
            <a:ext cx="2743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即时通知与浏览器提醒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331200" y="4318000"/>
            <a:ext cx="2438400" cy="914400"/>
          </a:xfrm>
          <a:custGeom>
            <a:avLst/>
            <a:gdLst/>
            <a:ahLst/>
            <a:cxnLst/>
            <a:rect l="l" t="t" r="r" b="b"/>
            <a:pathLst>
              <a:path w="2438400" h="914400">
                <a:moveTo>
                  <a:pt x="101599" y="0"/>
                </a:moveTo>
                <a:lnTo>
                  <a:pt x="2336801" y="0"/>
                </a:lnTo>
                <a:cubicBezTo>
                  <a:pt x="2392913" y="0"/>
                  <a:pt x="2438400" y="45487"/>
                  <a:pt x="2438400" y="101599"/>
                </a:cubicBezTo>
                <a:lnTo>
                  <a:pt x="2438400" y="812801"/>
                </a:lnTo>
                <a:cubicBezTo>
                  <a:pt x="2438400" y="868913"/>
                  <a:pt x="2392913" y="914400"/>
                  <a:pt x="2336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6"/>
          <p:cNvSpPr/>
          <p:nvPr/>
        </p:nvSpPr>
        <p:spPr>
          <a:xfrm>
            <a:off x="8178800" y="4419600"/>
            <a:ext cx="274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FU-05 互动与统计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432800" y="4724400"/>
            <a:ext cx="2235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评论、点赞、浏览量统计与数据分析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0160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关键技术栈选型理由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778000"/>
            <a:ext cx="3759200" cy="1930400"/>
          </a:xfrm>
          <a:custGeom>
            <a:avLst/>
            <a:gdLst/>
            <a:ahLst/>
            <a:cxnLst/>
            <a:rect l="l" t="t" r="r" b="b"/>
            <a:pathLst>
              <a:path w="3759200" h="1930400">
                <a:moveTo>
                  <a:pt x="101597" y="0"/>
                </a:moveTo>
                <a:lnTo>
                  <a:pt x="3657603" y="0"/>
                </a:lnTo>
                <a:cubicBezTo>
                  <a:pt x="3713713" y="0"/>
                  <a:pt x="3759200" y="45487"/>
                  <a:pt x="3759200" y="101597"/>
                </a:cubicBezTo>
                <a:lnTo>
                  <a:pt x="3759200" y="1828803"/>
                </a:lnTo>
                <a:cubicBezTo>
                  <a:pt x="3759200" y="1884913"/>
                  <a:pt x="3713713" y="1930400"/>
                  <a:pt x="36576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2"/>
          <p:cNvSpPr/>
          <p:nvPr/>
        </p:nvSpPr>
        <p:spPr>
          <a:xfrm>
            <a:off x="457200" y="2286000"/>
            <a:ext cx="3860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前端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7200" y="2692400"/>
            <a:ext cx="3352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Vue 3 + Element Plus: 响应式UI，统一前后端框架风格。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216400" y="1778000"/>
            <a:ext cx="3759200" cy="1930400"/>
          </a:xfrm>
          <a:custGeom>
            <a:avLst/>
            <a:gdLst/>
            <a:ahLst/>
            <a:cxnLst/>
            <a:rect l="l" t="t" r="r" b="b"/>
            <a:pathLst>
              <a:path w="3759200" h="1930400">
                <a:moveTo>
                  <a:pt x="101597" y="0"/>
                </a:moveTo>
                <a:lnTo>
                  <a:pt x="3657603" y="0"/>
                </a:lnTo>
                <a:cubicBezTo>
                  <a:pt x="3713713" y="0"/>
                  <a:pt x="3759200" y="45487"/>
                  <a:pt x="3759200" y="101597"/>
                </a:cubicBezTo>
                <a:lnTo>
                  <a:pt x="3759200" y="1828803"/>
                </a:lnTo>
                <a:cubicBezTo>
                  <a:pt x="3759200" y="1884913"/>
                  <a:pt x="3713713" y="1930400"/>
                  <a:pt x="36576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0E0D0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4419600" y="2286000"/>
            <a:ext cx="3860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后端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419600" y="2692400"/>
            <a:ext cx="3352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Spring Boot 3.x + Security + JWT: 结构简洁，高效实现认证授权。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178800" y="1778000"/>
            <a:ext cx="3759200" cy="1930400"/>
          </a:xfrm>
          <a:custGeom>
            <a:avLst/>
            <a:gdLst/>
            <a:ahLst/>
            <a:cxnLst/>
            <a:rect l="l" t="t" r="r" b="b"/>
            <a:pathLst>
              <a:path w="3759200" h="1930400">
                <a:moveTo>
                  <a:pt x="101597" y="0"/>
                </a:moveTo>
                <a:lnTo>
                  <a:pt x="3657603" y="0"/>
                </a:lnTo>
                <a:cubicBezTo>
                  <a:pt x="3713713" y="0"/>
                  <a:pt x="3759200" y="45487"/>
                  <a:pt x="3759200" y="101597"/>
                </a:cubicBezTo>
                <a:lnTo>
                  <a:pt x="3759200" y="1828803"/>
                </a:lnTo>
                <a:cubicBezTo>
                  <a:pt x="3759200" y="1884913"/>
                  <a:pt x="3713713" y="1930400"/>
                  <a:pt x="36576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8382000" y="2286000"/>
            <a:ext cx="3860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数据层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382000" y="2692400"/>
            <a:ext cx="3352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MySQL 8.0 + Redis 6.x: 稳定存储结构化数据，缓存热点信息。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3911600"/>
            <a:ext cx="3759200" cy="1930400"/>
          </a:xfrm>
          <a:custGeom>
            <a:avLst/>
            <a:gdLst/>
            <a:ahLst/>
            <a:cxnLst/>
            <a:rect l="l" t="t" r="r" b="b"/>
            <a:pathLst>
              <a:path w="3759200" h="1930400">
                <a:moveTo>
                  <a:pt x="101597" y="0"/>
                </a:moveTo>
                <a:lnTo>
                  <a:pt x="3657603" y="0"/>
                </a:lnTo>
                <a:cubicBezTo>
                  <a:pt x="3713713" y="0"/>
                  <a:pt x="3759200" y="45487"/>
                  <a:pt x="3759200" y="101597"/>
                </a:cubicBezTo>
                <a:lnTo>
                  <a:pt x="3759200" y="1828803"/>
                </a:lnTo>
                <a:cubicBezTo>
                  <a:pt x="3759200" y="1884913"/>
                  <a:pt x="3713713" y="1930400"/>
                  <a:pt x="36576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457200" y="4419600"/>
            <a:ext cx="3860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构建部署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57200" y="4826000"/>
            <a:ext cx="3352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Maven + Docker + Jenkins: 支持代码提交→构建→测试→部署自动化。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216400" y="3911600"/>
            <a:ext cx="3759200" cy="1930400"/>
          </a:xfrm>
          <a:custGeom>
            <a:avLst/>
            <a:gdLst/>
            <a:ahLst/>
            <a:cxnLst/>
            <a:rect l="l" t="t" r="r" b="b"/>
            <a:pathLst>
              <a:path w="3759200" h="1930400">
                <a:moveTo>
                  <a:pt x="101597" y="0"/>
                </a:moveTo>
                <a:lnTo>
                  <a:pt x="3657603" y="0"/>
                </a:lnTo>
                <a:cubicBezTo>
                  <a:pt x="3713713" y="0"/>
                  <a:pt x="3759200" y="45487"/>
                  <a:pt x="3759200" y="101597"/>
                </a:cubicBezTo>
                <a:lnTo>
                  <a:pt x="3759200" y="1828803"/>
                </a:lnTo>
                <a:cubicBezTo>
                  <a:pt x="3759200" y="1884913"/>
                  <a:pt x="3713713" y="1930400"/>
                  <a:pt x="36576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4419600" y="4419600"/>
            <a:ext cx="3860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通知推送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419600" y="4826000"/>
            <a:ext cx="3352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JavaMail(SMTP)/WebSocket: 邮件实现系统通知，WebSocket实现实时推送。</a:t>
            </a:r>
            <a:endParaRPr lang="en-US" sz="1600" dirty="0"/>
          </a:p>
        </p:txBody>
      </p:sp>
      <p:pic>
        <p:nvPicPr>
          <p:cNvPr id="19" name="Image 1" descr="https://kimi-web-img.moonshot.cn/img/thumbs.dreamstime.com/d51cc8e59e08b0e3eaa227f9b88c7308cd91aa2f.jpg"/>
          <p:cNvPicPr>
            <a:picLocks noChangeAspect="1"/>
          </p:cNvPicPr>
          <p:nvPr/>
        </p:nvPicPr>
        <p:blipFill>
          <a:blip r:embed="rId2"/>
          <a:srcRect t="24324" b="24324"/>
          <a:stretch>
            <a:fillRect/>
          </a:stretch>
        </p:blipFill>
        <p:spPr>
          <a:xfrm>
            <a:off x="8178800" y="3911600"/>
            <a:ext cx="3759200" cy="1930400"/>
          </a:xfrm>
          <a:prstGeom prst="roundRect">
            <a:avLst>
              <a:gd name="adj" fmla="val 5263"/>
            </a:avLst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769347" y="3868507"/>
            <a:ext cx="6653306" cy="9608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dirty="0">
                <a:solidFill>
                  <a:srgbClr val="63BCC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检索与推送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88313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5188313" y="1594675"/>
            <a:ext cx="1815374" cy="181537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235200"/>
            <a:ext cx="5943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JWT无状态认证与动态授权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895600"/>
            <a:ext cx="54356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登录后服务端颁发JWT，前端请求头携带Token；Spring Security拦截解析并完成角色鉴权，支持</a:t>
            </a:r>
            <a:r>
              <a:rPr lang="en-US" sz="16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student、teacher、admin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三权分立。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4013200"/>
            <a:ext cx="5435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密码经</a:t>
            </a:r>
            <a:r>
              <a:rPr lang="en-US" sz="1600" dirty="0">
                <a:solidFill>
                  <a:srgbClr val="FFFFFF"/>
                </a:solidFill>
                <a:highlight>
                  <a:srgbClr val="80B3EE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BCrypt 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加密存储，杜绝明文泄露，实现跨端无状态安全会话。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299200" y="1905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Shape 4"/>
          <p:cNvSpPr/>
          <p:nvPr/>
        </p:nvSpPr>
        <p:spPr>
          <a:xfrm>
            <a:off x="6542088" y="2120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66688" y="184547"/>
                </a:moveTo>
                <a:cubicBezTo>
                  <a:pt x="215972" y="184547"/>
                  <a:pt x="255984" y="144534"/>
                  <a:pt x="255984" y="95250"/>
                </a:cubicBezTo>
                <a:cubicBezTo>
                  <a:pt x="255984" y="45966"/>
                  <a:pt x="215972" y="5953"/>
                  <a:pt x="166688" y="5953"/>
                </a:cubicBezTo>
                <a:cubicBezTo>
                  <a:pt x="117403" y="5953"/>
                  <a:pt x="77391" y="45966"/>
                  <a:pt x="77391" y="95250"/>
                </a:cubicBezTo>
                <a:cubicBezTo>
                  <a:pt x="77391" y="144534"/>
                  <a:pt x="117403" y="184547"/>
                  <a:pt x="166687" y="184547"/>
                </a:cubicBezTo>
                <a:close/>
                <a:moveTo>
                  <a:pt x="144587" y="226219"/>
                </a:moveTo>
                <a:cubicBezTo>
                  <a:pt x="71289" y="226219"/>
                  <a:pt x="11906" y="285601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285601"/>
                  <a:pt x="262086" y="226219"/>
                  <a:pt x="188788" y="226219"/>
                </a:cubicBezTo>
                <a:lnTo>
                  <a:pt x="144587" y="226219"/>
                </a:ln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6273800" y="2768600"/>
            <a:ext cx="863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315200" y="2438400"/>
            <a:ext cx="3403600" cy="50800"/>
          </a:xfrm>
          <a:custGeom>
            <a:avLst/>
            <a:gdLst/>
            <a:ahLst/>
            <a:cxnLst/>
            <a:rect l="l" t="t" r="r" b="b"/>
            <a:pathLst>
              <a:path w="3403600" h="50800">
                <a:moveTo>
                  <a:pt x="0" y="0"/>
                </a:moveTo>
                <a:lnTo>
                  <a:pt x="3403600" y="0"/>
                </a:lnTo>
                <a:lnTo>
                  <a:pt x="3403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7"/>
          <p:cNvSpPr/>
          <p:nvPr/>
        </p:nvSpPr>
        <p:spPr>
          <a:xfrm>
            <a:off x="10922000" y="1905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0E0D0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8"/>
          <p:cNvSpPr/>
          <p:nvPr/>
        </p:nvSpPr>
        <p:spPr>
          <a:xfrm>
            <a:off x="11164888" y="2120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47625" y="23812"/>
                </a:moveTo>
                <a:cubicBezTo>
                  <a:pt x="21357" y="23812"/>
                  <a:pt x="0" y="45169"/>
                  <a:pt x="0" y="71438"/>
                </a:cubicBezTo>
                <a:lnTo>
                  <a:pt x="0" y="119063"/>
                </a:lnTo>
                <a:cubicBezTo>
                  <a:pt x="0" y="145331"/>
                  <a:pt x="21357" y="166688"/>
                  <a:pt x="47625" y="166688"/>
                </a:cubicBezTo>
                <a:lnTo>
                  <a:pt x="285750" y="166688"/>
                </a:lnTo>
                <a:cubicBezTo>
                  <a:pt x="312018" y="166688"/>
                  <a:pt x="333375" y="145331"/>
                  <a:pt x="333375" y="119063"/>
                </a:cubicBezTo>
                <a:lnTo>
                  <a:pt x="333375" y="71438"/>
                </a:lnTo>
                <a:cubicBezTo>
                  <a:pt x="333375" y="45169"/>
                  <a:pt x="312018" y="23812"/>
                  <a:pt x="285750" y="23812"/>
                </a:cubicBezTo>
                <a:lnTo>
                  <a:pt x="47625" y="23812"/>
                </a:lnTo>
                <a:close/>
                <a:moveTo>
                  <a:pt x="208359" y="77391"/>
                </a:moveTo>
                <a:cubicBezTo>
                  <a:pt x="218216" y="77391"/>
                  <a:pt x="226219" y="85393"/>
                  <a:pt x="226219" y="95250"/>
                </a:cubicBezTo>
                <a:cubicBezTo>
                  <a:pt x="226219" y="105107"/>
                  <a:pt x="218216" y="113109"/>
                  <a:pt x="208359" y="113109"/>
                </a:cubicBezTo>
                <a:cubicBezTo>
                  <a:pt x="198503" y="113109"/>
                  <a:pt x="190500" y="105107"/>
                  <a:pt x="190500" y="95250"/>
                </a:cubicBezTo>
                <a:cubicBezTo>
                  <a:pt x="190500" y="85393"/>
                  <a:pt x="198503" y="77391"/>
                  <a:pt x="208359" y="77391"/>
                </a:cubicBezTo>
                <a:close/>
                <a:moveTo>
                  <a:pt x="250031" y="95250"/>
                </a:moveTo>
                <a:cubicBezTo>
                  <a:pt x="250031" y="85393"/>
                  <a:pt x="258034" y="77391"/>
                  <a:pt x="267891" y="77391"/>
                </a:cubicBezTo>
                <a:cubicBezTo>
                  <a:pt x="277747" y="77391"/>
                  <a:pt x="285750" y="85393"/>
                  <a:pt x="285750" y="95250"/>
                </a:cubicBezTo>
                <a:cubicBezTo>
                  <a:pt x="285750" y="105107"/>
                  <a:pt x="277747" y="113109"/>
                  <a:pt x="267891" y="113109"/>
                </a:cubicBezTo>
                <a:cubicBezTo>
                  <a:pt x="258034" y="113109"/>
                  <a:pt x="250031" y="105107"/>
                  <a:pt x="250031" y="95250"/>
                </a:cubicBezTo>
                <a:close/>
                <a:moveTo>
                  <a:pt x="47625" y="214313"/>
                </a:moveTo>
                <a:cubicBezTo>
                  <a:pt x="21357" y="214313"/>
                  <a:pt x="0" y="235669"/>
                  <a:pt x="0" y="261938"/>
                </a:cubicBezTo>
                <a:lnTo>
                  <a:pt x="0" y="309563"/>
                </a:lnTo>
                <a:cubicBezTo>
                  <a:pt x="0" y="335831"/>
                  <a:pt x="21357" y="357188"/>
                  <a:pt x="47625" y="357188"/>
                </a:cubicBezTo>
                <a:lnTo>
                  <a:pt x="285750" y="357188"/>
                </a:lnTo>
                <a:cubicBezTo>
                  <a:pt x="312018" y="357188"/>
                  <a:pt x="333375" y="335831"/>
                  <a:pt x="333375" y="309563"/>
                </a:cubicBezTo>
                <a:lnTo>
                  <a:pt x="333375" y="261938"/>
                </a:lnTo>
                <a:cubicBezTo>
                  <a:pt x="333375" y="235669"/>
                  <a:pt x="312018" y="214313"/>
                  <a:pt x="285750" y="214313"/>
                </a:cubicBezTo>
                <a:lnTo>
                  <a:pt x="47625" y="214313"/>
                </a:lnTo>
                <a:close/>
                <a:moveTo>
                  <a:pt x="208359" y="267891"/>
                </a:moveTo>
                <a:cubicBezTo>
                  <a:pt x="218216" y="267891"/>
                  <a:pt x="226219" y="275893"/>
                  <a:pt x="226219" y="285750"/>
                </a:cubicBezTo>
                <a:cubicBezTo>
                  <a:pt x="226219" y="295607"/>
                  <a:pt x="218216" y="303609"/>
                  <a:pt x="208359" y="303609"/>
                </a:cubicBezTo>
                <a:cubicBezTo>
                  <a:pt x="198503" y="303609"/>
                  <a:pt x="190500" y="295607"/>
                  <a:pt x="190500" y="285750"/>
                </a:cubicBezTo>
                <a:cubicBezTo>
                  <a:pt x="190500" y="275893"/>
                  <a:pt x="198503" y="267891"/>
                  <a:pt x="208359" y="267891"/>
                </a:cubicBezTo>
                <a:close/>
                <a:moveTo>
                  <a:pt x="250031" y="285750"/>
                </a:moveTo>
                <a:cubicBezTo>
                  <a:pt x="250031" y="275893"/>
                  <a:pt x="258034" y="267891"/>
                  <a:pt x="267891" y="267891"/>
                </a:cubicBezTo>
                <a:cubicBezTo>
                  <a:pt x="277747" y="267891"/>
                  <a:pt x="285750" y="275893"/>
                  <a:pt x="285750" y="285750"/>
                </a:cubicBezTo>
                <a:cubicBezTo>
                  <a:pt x="285750" y="295607"/>
                  <a:pt x="277747" y="303609"/>
                  <a:pt x="267891" y="303609"/>
                </a:cubicBezTo>
                <a:cubicBezTo>
                  <a:pt x="258034" y="303609"/>
                  <a:pt x="250031" y="295607"/>
                  <a:pt x="250031" y="285750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10807700" y="2768600"/>
            <a:ext cx="1041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服务端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408392" y="3124200"/>
            <a:ext cx="1219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颁发JWT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99200" y="3479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2"/>
          <p:cNvSpPr/>
          <p:nvPr/>
        </p:nvSpPr>
        <p:spPr>
          <a:xfrm>
            <a:off x="6494463" y="36957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0" y="71438"/>
                </a:moveTo>
                <a:cubicBezTo>
                  <a:pt x="0" y="45169"/>
                  <a:pt x="21357" y="23812"/>
                  <a:pt x="47625" y="23812"/>
                </a:cubicBezTo>
                <a:lnTo>
                  <a:pt x="381000" y="23812"/>
                </a:lnTo>
                <a:cubicBezTo>
                  <a:pt x="407268" y="23812"/>
                  <a:pt x="428625" y="45169"/>
                  <a:pt x="428625" y="71438"/>
                </a:cubicBezTo>
                <a:lnTo>
                  <a:pt x="0" y="71438"/>
                </a:lnTo>
                <a:close/>
                <a:moveTo>
                  <a:pt x="0" y="107156"/>
                </a:moveTo>
                <a:lnTo>
                  <a:pt x="428625" y="107156"/>
                </a:lnTo>
                <a:lnTo>
                  <a:pt x="428625" y="309563"/>
                </a:lnTo>
                <a:cubicBezTo>
                  <a:pt x="428625" y="335831"/>
                  <a:pt x="407268" y="357188"/>
                  <a:pt x="381000" y="357188"/>
                </a:cubicBezTo>
                <a:lnTo>
                  <a:pt x="47625" y="357188"/>
                </a:lnTo>
                <a:cubicBezTo>
                  <a:pt x="21357" y="357188"/>
                  <a:pt x="0" y="335831"/>
                  <a:pt x="0" y="309563"/>
                </a:cubicBezTo>
                <a:lnTo>
                  <a:pt x="0" y="107156"/>
                </a:lnTo>
                <a:close/>
                <a:moveTo>
                  <a:pt x="184026" y="309563"/>
                </a:moveTo>
                <a:cubicBezTo>
                  <a:pt x="199058" y="309563"/>
                  <a:pt x="210294" y="295126"/>
                  <a:pt x="200695" y="283518"/>
                </a:cubicBezTo>
                <a:cubicBezTo>
                  <a:pt x="189756" y="270346"/>
                  <a:pt x="173236" y="261938"/>
                  <a:pt x="154781" y="261938"/>
                </a:cubicBezTo>
                <a:lnTo>
                  <a:pt x="107156" y="261938"/>
                </a:lnTo>
                <a:cubicBezTo>
                  <a:pt x="88702" y="261938"/>
                  <a:pt x="72182" y="270346"/>
                  <a:pt x="61243" y="283518"/>
                </a:cubicBezTo>
                <a:cubicBezTo>
                  <a:pt x="51643" y="295126"/>
                  <a:pt x="62880" y="309563"/>
                  <a:pt x="77912" y="309563"/>
                </a:cubicBezTo>
                <a:lnTo>
                  <a:pt x="183952" y="309563"/>
                </a:lnTo>
                <a:close/>
                <a:moveTo>
                  <a:pt x="130969" y="232172"/>
                </a:moveTo>
                <a:cubicBezTo>
                  <a:pt x="153968" y="232172"/>
                  <a:pt x="172641" y="213499"/>
                  <a:pt x="172641" y="190500"/>
                </a:cubicBezTo>
                <a:cubicBezTo>
                  <a:pt x="172641" y="167501"/>
                  <a:pt x="153968" y="148828"/>
                  <a:pt x="130969" y="148828"/>
                </a:cubicBezTo>
                <a:cubicBezTo>
                  <a:pt x="107969" y="148828"/>
                  <a:pt x="89297" y="167501"/>
                  <a:pt x="89297" y="190500"/>
                </a:cubicBezTo>
                <a:cubicBezTo>
                  <a:pt x="89297" y="213499"/>
                  <a:pt x="107969" y="232172"/>
                  <a:pt x="130969" y="232172"/>
                </a:cubicBezTo>
                <a:close/>
                <a:moveTo>
                  <a:pt x="267891" y="154781"/>
                </a:moveTo>
                <a:cubicBezTo>
                  <a:pt x="257994" y="154781"/>
                  <a:pt x="250031" y="162744"/>
                  <a:pt x="250031" y="172641"/>
                </a:cubicBezTo>
                <a:cubicBezTo>
                  <a:pt x="250031" y="182538"/>
                  <a:pt x="257994" y="190500"/>
                  <a:pt x="267891" y="190500"/>
                </a:cubicBezTo>
                <a:lnTo>
                  <a:pt x="351234" y="190500"/>
                </a:lnTo>
                <a:cubicBezTo>
                  <a:pt x="361131" y="190500"/>
                  <a:pt x="369094" y="182538"/>
                  <a:pt x="369094" y="172641"/>
                </a:cubicBezTo>
                <a:cubicBezTo>
                  <a:pt x="369094" y="162744"/>
                  <a:pt x="361131" y="154781"/>
                  <a:pt x="351234" y="154781"/>
                </a:cubicBezTo>
                <a:lnTo>
                  <a:pt x="267891" y="154781"/>
                </a:lnTo>
                <a:close/>
                <a:moveTo>
                  <a:pt x="267891" y="226219"/>
                </a:moveTo>
                <a:cubicBezTo>
                  <a:pt x="257994" y="226219"/>
                  <a:pt x="250031" y="234181"/>
                  <a:pt x="250031" y="244078"/>
                </a:cubicBezTo>
                <a:cubicBezTo>
                  <a:pt x="250031" y="253975"/>
                  <a:pt x="257994" y="261938"/>
                  <a:pt x="267891" y="261938"/>
                </a:cubicBezTo>
                <a:lnTo>
                  <a:pt x="351234" y="261938"/>
                </a:lnTo>
                <a:cubicBezTo>
                  <a:pt x="361131" y="261938"/>
                  <a:pt x="369094" y="253975"/>
                  <a:pt x="369094" y="244078"/>
                </a:cubicBezTo>
                <a:cubicBezTo>
                  <a:pt x="369094" y="234181"/>
                  <a:pt x="361131" y="226219"/>
                  <a:pt x="351234" y="226219"/>
                </a:cubicBezTo>
                <a:lnTo>
                  <a:pt x="267891" y="226219"/>
                </a:ln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3"/>
          <p:cNvSpPr/>
          <p:nvPr/>
        </p:nvSpPr>
        <p:spPr>
          <a:xfrm>
            <a:off x="6096000" y="4343400"/>
            <a:ext cx="1219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前端请求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315200" y="4013200"/>
            <a:ext cx="3403600" cy="50800"/>
          </a:xfrm>
          <a:custGeom>
            <a:avLst/>
            <a:gdLst/>
            <a:ahLst/>
            <a:cxnLst/>
            <a:rect l="l" t="t" r="r" b="b"/>
            <a:pathLst>
              <a:path w="3403600" h="50800">
                <a:moveTo>
                  <a:pt x="0" y="0"/>
                </a:moveTo>
                <a:lnTo>
                  <a:pt x="3403600" y="0"/>
                </a:lnTo>
                <a:lnTo>
                  <a:pt x="3403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5"/>
          <p:cNvSpPr/>
          <p:nvPr/>
        </p:nvSpPr>
        <p:spPr>
          <a:xfrm>
            <a:off x="10922000" y="3479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0E0D0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9" name="Shape 16"/>
          <p:cNvSpPr/>
          <p:nvPr/>
        </p:nvSpPr>
        <p:spPr>
          <a:xfrm>
            <a:off x="11141075" y="3695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193923" y="0"/>
                  <a:pt x="197346" y="744"/>
                  <a:pt x="200471" y="2158"/>
                </a:cubicBezTo>
                <a:lnTo>
                  <a:pt x="340668" y="61615"/>
                </a:lnTo>
                <a:cubicBezTo>
                  <a:pt x="357039" y="68535"/>
                  <a:pt x="369243" y="84683"/>
                  <a:pt x="369168" y="104180"/>
                </a:cubicBezTo>
                <a:cubicBezTo>
                  <a:pt x="368796" y="177998"/>
                  <a:pt x="338435" y="313060"/>
                  <a:pt x="210220" y="374452"/>
                </a:cubicBezTo>
                <a:cubicBezTo>
                  <a:pt x="197793" y="380405"/>
                  <a:pt x="183356" y="380405"/>
                  <a:pt x="170929" y="374452"/>
                </a:cubicBezTo>
                <a:cubicBezTo>
                  <a:pt x="42639" y="313060"/>
                  <a:pt x="12353" y="177998"/>
                  <a:pt x="11981" y="104180"/>
                </a:cubicBezTo>
                <a:cubicBezTo>
                  <a:pt x="11906" y="84683"/>
                  <a:pt x="24110" y="68535"/>
                  <a:pt x="40481" y="61615"/>
                </a:cubicBezTo>
                <a:lnTo>
                  <a:pt x="180603" y="2158"/>
                </a:lnTo>
                <a:cubicBezTo>
                  <a:pt x="183728" y="744"/>
                  <a:pt x="187077" y="0"/>
                  <a:pt x="190500" y="0"/>
                </a:cubicBezTo>
                <a:close/>
                <a:moveTo>
                  <a:pt x="190500" y="49709"/>
                </a:moveTo>
                <a:lnTo>
                  <a:pt x="190500" y="331068"/>
                </a:lnTo>
                <a:cubicBezTo>
                  <a:pt x="293191" y="281360"/>
                  <a:pt x="320799" y="171227"/>
                  <a:pt x="321469" y="105296"/>
                </a:cubicBezTo>
                <a:lnTo>
                  <a:pt x="190500" y="49783"/>
                </a:lnTo>
                <a:lnTo>
                  <a:pt x="190500" y="49783"/>
                </a:ln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7"/>
          <p:cNvSpPr/>
          <p:nvPr/>
        </p:nvSpPr>
        <p:spPr>
          <a:xfrm>
            <a:off x="10713641" y="4343400"/>
            <a:ext cx="1231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Security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838480" y="4699000"/>
            <a:ext cx="2362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携带Token &amp; 角色鉴权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8288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公告生命周期与缓存推送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076920" y="2692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0B3EE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>
            <a:off x="1356320" y="2971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21124" y="19377"/>
                </a:moveTo>
                <a:cubicBezTo>
                  <a:pt x="401568" y="-179"/>
                  <a:pt x="369957" y="-179"/>
                  <a:pt x="350401" y="19377"/>
                </a:cubicBezTo>
                <a:lnTo>
                  <a:pt x="328613" y="41166"/>
                </a:lnTo>
                <a:lnTo>
                  <a:pt x="416034" y="128588"/>
                </a:lnTo>
                <a:lnTo>
                  <a:pt x="437823" y="106799"/>
                </a:lnTo>
                <a:cubicBezTo>
                  <a:pt x="457379" y="87243"/>
                  <a:pt x="457379" y="55632"/>
                  <a:pt x="437823" y="36076"/>
                </a:cubicBezTo>
                <a:lnTo>
                  <a:pt x="421124" y="19377"/>
                </a:lnTo>
                <a:close/>
                <a:moveTo>
                  <a:pt x="153948" y="215831"/>
                </a:moveTo>
                <a:cubicBezTo>
                  <a:pt x="148501" y="221278"/>
                  <a:pt x="144304" y="227975"/>
                  <a:pt x="141893" y="235387"/>
                </a:cubicBezTo>
                <a:lnTo>
                  <a:pt x="115461" y="314682"/>
                </a:lnTo>
                <a:cubicBezTo>
                  <a:pt x="112871" y="322362"/>
                  <a:pt x="114925" y="330845"/>
                  <a:pt x="120640" y="336649"/>
                </a:cubicBezTo>
                <a:cubicBezTo>
                  <a:pt x="126355" y="342454"/>
                  <a:pt x="134838" y="344418"/>
                  <a:pt x="142607" y="341828"/>
                </a:cubicBezTo>
                <a:lnTo>
                  <a:pt x="221903" y="315397"/>
                </a:lnTo>
                <a:cubicBezTo>
                  <a:pt x="229225" y="312986"/>
                  <a:pt x="235922" y="308789"/>
                  <a:pt x="241459" y="303341"/>
                </a:cubicBezTo>
                <a:lnTo>
                  <a:pt x="385763" y="158859"/>
                </a:lnTo>
                <a:lnTo>
                  <a:pt x="298341" y="71438"/>
                </a:lnTo>
                <a:lnTo>
                  <a:pt x="153948" y="215831"/>
                </a:lnTo>
                <a:close/>
                <a:moveTo>
                  <a:pt x="85725" y="57150"/>
                </a:moveTo>
                <a:cubicBezTo>
                  <a:pt x="38398" y="57150"/>
                  <a:pt x="0" y="95548"/>
                  <a:pt x="0" y="142875"/>
                </a:cubicBezTo>
                <a:lnTo>
                  <a:pt x="0" y="371475"/>
                </a:lnTo>
                <a:cubicBezTo>
                  <a:pt x="0" y="418802"/>
                  <a:pt x="38398" y="457200"/>
                  <a:pt x="85725" y="457200"/>
                </a:cubicBezTo>
                <a:lnTo>
                  <a:pt x="314325" y="457200"/>
                </a:lnTo>
                <a:cubicBezTo>
                  <a:pt x="361652" y="457200"/>
                  <a:pt x="400050" y="418802"/>
                  <a:pt x="400050" y="371475"/>
                </a:cubicBezTo>
                <a:lnTo>
                  <a:pt x="400050" y="285750"/>
                </a:lnTo>
                <a:cubicBezTo>
                  <a:pt x="400050" y="269944"/>
                  <a:pt x="387281" y="257175"/>
                  <a:pt x="371475" y="257175"/>
                </a:cubicBezTo>
                <a:cubicBezTo>
                  <a:pt x="355669" y="257175"/>
                  <a:pt x="342900" y="269944"/>
                  <a:pt x="342900" y="285750"/>
                </a:cubicBezTo>
                <a:lnTo>
                  <a:pt x="342900" y="371475"/>
                </a:lnTo>
                <a:cubicBezTo>
                  <a:pt x="342900" y="387281"/>
                  <a:pt x="330131" y="400050"/>
                  <a:pt x="314325" y="400050"/>
                </a:cubicBezTo>
                <a:lnTo>
                  <a:pt x="85725" y="400050"/>
                </a:lnTo>
                <a:cubicBezTo>
                  <a:pt x="69919" y="400050"/>
                  <a:pt x="57150" y="387281"/>
                  <a:pt x="57150" y="371475"/>
                </a:cubicBezTo>
                <a:lnTo>
                  <a:pt x="57150" y="142875"/>
                </a:lnTo>
                <a:cubicBezTo>
                  <a:pt x="57150" y="127069"/>
                  <a:pt x="69919" y="114300"/>
                  <a:pt x="85725" y="114300"/>
                </a:cubicBezTo>
                <a:lnTo>
                  <a:pt x="171450" y="114300"/>
                </a:lnTo>
                <a:cubicBezTo>
                  <a:pt x="187256" y="114300"/>
                  <a:pt x="200025" y="101531"/>
                  <a:pt x="200025" y="85725"/>
                </a:cubicBezTo>
                <a:cubicBezTo>
                  <a:pt x="200025" y="69919"/>
                  <a:pt x="187256" y="57150"/>
                  <a:pt x="171450" y="57150"/>
                </a:cubicBezTo>
                <a:lnTo>
                  <a:pt x="85725" y="57150"/>
                </a:ln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924520" y="38100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教师创建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54286" y="4114800"/>
            <a:ext cx="1257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状态: </a:t>
            </a:r>
            <a:r>
              <a:rPr lang="en-US" sz="1400" dirty="0">
                <a:solidFill>
                  <a:srgbClr val="333333"/>
                </a:solidFill>
                <a:highlight>
                  <a:srgbClr val="FFF085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pending 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877344" y="33147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421630" y="173682"/>
                </a:moveTo>
                <a:cubicBezTo>
                  <a:pt x="430932" y="182984"/>
                  <a:pt x="430932" y="198090"/>
                  <a:pt x="421630" y="207392"/>
                </a:cubicBezTo>
                <a:lnTo>
                  <a:pt x="326380" y="302642"/>
                </a:lnTo>
                <a:cubicBezTo>
                  <a:pt x="319534" y="309488"/>
                  <a:pt x="309339" y="311497"/>
                  <a:pt x="300410" y="307777"/>
                </a:cubicBezTo>
                <a:cubicBezTo>
                  <a:pt x="291480" y="304056"/>
                  <a:pt x="285750" y="295349"/>
                  <a:pt x="285750" y="285750"/>
                </a:cubicBezTo>
                <a:lnTo>
                  <a:pt x="285750" y="238125"/>
                </a:lnTo>
                <a:lnTo>
                  <a:pt x="35719" y="238125"/>
                </a:lnTo>
                <a:cubicBezTo>
                  <a:pt x="15999" y="238125"/>
                  <a:pt x="0" y="222126"/>
                  <a:pt x="0" y="202406"/>
                </a:cubicBezTo>
                <a:lnTo>
                  <a:pt x="0" y="178594"/>
                </a:lnTo>
                <a:cubicBezTo>
                  <a:pt x="0" y="158874"/>
                  <a:pt x="15999" y="142875"/>
                  <a:pt x="35719" y="142875"/>
                </a:cubicBezTo>
                <a:lnTo>
                  <a:pt x="285750" y="142875"/>
                </a:lnTo>
                <a:lnTo>
                  <a:pt x="285750" y="95250"/>
                </a:lnTo>
                <a:cubicBezTo>
                  <a:pt x="285750" y="85651"/>
                  <a:pt x="291554" y="76944"/>
                  <a:pt x="300484" y="73223"/>
                </a:cubicBezTo>
                <a:cubicBezTo>
                  <a:pt x="309414" y="69503"/>
                  <a:pt x="319608" y="71586"/>
                  <a:pt x="326454" y="78358"/>
                </a:cubicBezTo>
                <a:lnTo>
                  <a:pt x="421704" y="173608"/>
                </a:ln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Shape 6"/>
          <p:cNvSpPr/>
          <p:nvPr/>
        </p:nvSpPr>
        <p:spPr>
          <a:xfrm>
            <a:off x="4084241" y="2692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0E0D0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7"/>
          <p:cNvSpPr/>
          <p:nvPr/>
        </p:nvSpPr>
        <p:spPr>
          <a:xfrm>
            <a:off x="4306491" y="2971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121444" y="114300"/>
                </a:moveTo>
                <a:cubicBezTo>
                  <a:pt x="121444" y="55159"/>
                  <a:pt x="169459" y="7144"/>
                  <a:pt x="228600" y="7144"/>
                </a:cubicBezTo>
                <a:cubicBezTo>
                  <a:pt x="287741" y="7144"/>
                  <a:pt x="335756" y="55159"/>
                  <a:pt x="335756" y="114300"/>
                </a:cubicBezTo>
                <a:cubicBezTo>
                  <a:pt x="335756" y="173441"/>
                  <a:pt x="287741" y="221456"/>
                  <a:pt x="228600" y="221456"/>
                </a:cubicBezTo>
                <a:cubicBezTo>
                  <a:pt x="169459" y="221456"/>
                  <a:pt x="121444" y="173441"/>
                  <a:pt x="121444" y="114300"/>
                </a:cubicBezTo>
                <a:close/>
                <a:moveTo>
                  <a:pt x="42863" y="430679"/>
                </a:moveTo>
                <a:cubicBezTo>
                  <a:pt x="42863" y="342721"/>
                  <a:pt x="114121" y="271463"/>
                  <a:pt x="202079" y="271463"/>
                </a:cubicBezTo>
                <a:lnTo>
                  <a:pt x="255121" y="271463"/>
                </a:lnTo>
                <a:cubicBezTo>
                  <a:pt x="343079" y="271463"/>
                  <a:pt x="414338" y="342721"/>
                  <a:pt x="414338" y="430679"/>
                </a:cubicBezTo>
                <a:cubicBezTo>
                  <a:pt x="414338" y="445324"/>
                  <a:pt x="402461" y="457200"/>
                  <a:pt x="387816" y="457200"/>
                </a:cubicBezTo>
                <a:lnTo>
                  <a:pt x="69384" y="457200"/>
                </a:lnTo>
                <a:cubicBezTo>
                  <a:pt x="54739" y="457200"/>
                  <a:pt x="42863" y="445324"/>
                  <a:pt x="42863" y="430679"/>
                </a:cubicBezTo>
                <a:close/>
                <a:moveTo>
                  <a:pt x="546854" y="118497"/>
                </a:moveTo>
                <a:lnTo>
                  <a:pt x="475417" y="232797"/>
                </a:lnTo>
                <a:cubicBezTo>
                  <a:pt x="471666" y="238780"/>
                  <a:pt x="465237" y="242530"/>
                  <a:pt x="458182" y="242888"/>
                </a:cubicBezTo>
                <a:cubicBezTo>
                  <a:pt x="451128" y="243245"/>
                  <a:pt x="444341" y="240030"/>
                  <a:pt x="440144" y="234315"/>
                </a:cubicBezTo>
                <a:lnTo>
                  <a:pt x="397282" y="177165"/>
                </a:lnTo>
                <a:cubicBezTo>
                  <a:pt x="390138" y="167700"/>
                  <a:pt x="392103" y="154305"/>
                  <a:pt x="401568" y="147161"/>
                </a:cubicBezTo>
                <a:cubicBezTo>
                  <a:pt x="411034" y="140017"/>
                  <a:pt x="424428" y="141982"/>
                  <a:pt x="431572" y="151448"/>
                </a:cubicBezTo>
                <a:lnTo>
                  <a:pt x="455682" y="183594"/>
                </a:lnTo>
                <a:lnTo>
                  <a:pt x="510510" y="95816"/>
                </a:lnTo>
                <a:cubicBezTo>
                  <a:pt x="516761" y="85814"/>
                  <a:pt x="529977" y="82689"/>
                  <a:pt x="540068" y="89029"/>
                </a:cubicBezTo>
                <a:cubicBezTo>
                  <a:pt x="550158" y="95369"/>
                  <a:pt x="553194" y="108496"/>
                  <a:pt x="546854" y="118586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3830241" y="3810000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管理员审核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896916" y="4114800"/>
            <a:ext cx="1384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状态: </a:t>
            </a:r>
            <a:r>
              <a:rPr lang="en-US" sz="1400" dirty="0">
                <a:solidFill>
                  <a:srgbClr val="333333"/>
                </a:solidFill>
                <a:highlight>
                  <a:srgbClr val="B9F8CF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published 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884664" y="33147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421630" y="173682"/>
                </a:moveTo>
                <a:cubicBezTo>
                  <a:pt x="430932" y="182984"/>
                  <a:pt x="430932" y="198090"/>
                  <a:pt x="421630" y="207392"/>
                </a:cubicBezTo>
                <a:lnTo>
                  <a:pt x="326380" y="302642"/>
                </a:lnTo>
                <a:cubicBezTo>
                  <a:pt x="319534" y="309488"/>
                  <a:pt x="309339" y="311497"/>
                  <a:pt x="300410" y="307777"/>
                </a:cubicBezTo>
                <a:cubicBezTo>
                  <a:pt x="291480" y="304056"/>
                  <a:pt x="285750" y="295349"/>
                  <a:pt x="285750" y="285750"/>
                </a:cubicBezTo>
                <a:lnTo>
                  <a:pt x="285750" y="238125"/>
                </a:lnTo>
                <a:lnTo>
                  <a:pt x="35719" y="238125"/>
                </a:lnTo>
                <a:cubicBezTo>
                  <a:pt x="15999" y="238125"/>
                  <a:pt x="0" y="222126"/>
                  <a:pt x="0" y="202406"/>
                </a:cubicBezTo>
                <a:lnTo>
                  <a:pt x="0" y="178594"/>
                </a:lnTo>
                <a:cubicBezTo>
                  <a:pt x="0" y="158874"/>
                  <a:pt x="15999" y="142875"/>
                  <a:pt x="35719" y="142875"/>
                </a:cubicBezTo>
                <a:lnTo>
                  <a:pt x="285750" y="142875"/>
                </a:lnTo>
                <a:lnTo>
                  <a:pt x="285750" y="95250"/>
                </a:lnTo>
                <a:cubicBezTo>
                  <a:pt x="285750" y="85651"/>
                  <a:pt x="291554" y="76944"/>
                  <a:pt x="300484" y="73223"/>
                </a:cubicBezTo>
                <a:cubicBezTo>
                  <a:pt x="309414" y="69503"/>
                  <a:pt x="319608" y="71586"/>
                  <a:pt x="326454" y="78358"/>
                </a:cubicBezTo>
                <a:lnTo>
                  <a:pt x="421704" y="173608"/>
                </a:ln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11"/>
          <p:cNvSpPr/>
          <p:nvPr/>
        </p:nvSpPr>
        <p:spPr>
          <a:xfrm>
            <a:off x="7091561" y="2692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2"/>
          <p:cNvSpPr/>
          <p:nvPr/>
        </p:nvSpPr>
        <p:spPr>
          <a:xfrm>
            <a:off x="7399536" y="2971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400050" y="183773"/>
                </a:moveTo>
                <a:cubicBezTo>
                  <a:pt x="386834" y="192524"/>
                  <a:pt x="371654" y="199579"/>
                  <a:pt x="355848" y="205204"/>
                </a:cubicBezTo>
                <a:cubicBezTo>
                  <a:pt x="313879" y="220206"/>
                  <a:pt x="258782" y="228600"/>
                  <a:pt x="200025" y="228600"/>
                </a:cubicBezTo>
                <a:cubicBezTo>
                  <a:pt x="141268" y="228600"/>
                  <a:pt x="86082" y="220117"/>
                  <a:pt x="44202" y="205204"/>
                </a:cubicBezTo>
                <a:cubicBezTo>
                  <a:pt x="28486" y="199579"/>
                  <a:pt x="13216" y="192524"/>
                  <a:pt x="0" y="183773"/>
                </a:cubicBezTo>
                <a:lnTo>
                  <a:pt x="0" y="257175"/>
                </a:lnTo>
                <a:cubicBezTo>
                  <a:pt x="0" y="296644"/>
                  <a:pt x="89565" y="328613"/>
                  <a:pt x="200025" y="328613"/>
                </a:cubicBezTo>
                <a:cubicBezTo>
                  <a:pt x="310485" y="328613"/>
                  <a:pt x="400050" y="296644"/>
                  <a:pt x="400050" y="257175"/>
                </a:cubicBezTo>
                <a:lnTo>
                  <a:pt x="400050" y="183773"/>
                </a:lnTo>
                <a:close/>
                <a:moveTo>
                  <a:pt x="400050" y="114300"/>
                </a:moveTo>
                <a:lnTo>
                  <a:pt x="400050" y="71438"/>
                </a:lnTo>
                <a:cubicBezTo>
                  <a:pt x="400050" y="31968"/>
                  <a:pt x="310485" y="0"/>
                  <a:pt x="200025" y="0"/>
                </a:cubicBezTo>
                <a:cubicBezTo>
                  <a:pt x="89565" y="0"/>
                  <a:pt x="0" y="31968"/>
                  <a:pt x="0" y="71438"/>
                </a:cubicBezTo>
                <a:lnTo>
                  <a:pt x="0" y="114300"/>
                </a:lnTo>
                <a:cubicBezTo>
                  <a:pt x="0" y="153769"/>
                  <a:pt x="89565" y="185738"/>
                  <a:pt x="200025" y="185738"/>
                </a:cubicBezTo>
                <a:cubicBezTo>
                  <a:pt x="310485" y="185738"/>
                  <a:pt x="400050" y="153769"/>
                  <a:pt x="400050" y="114300"/>
                </a:cubicBezTo>
                <a:close/>
                <a:moveTo>
                  <a:pt x="355848" y="348079"/>
                </a:moveTo>
                <a:cubicBezTo>
                  <a:pt x="313968" y="362992"/>
                  <a:pt x="258872" y="371475"/>
                  <a:pt x="200025" y="371475"/>
                </a:cubicBezTo>
                <a:cubicBezTo>
                  <a:pt x="141178" y="371475"/>
                  <a:pt x="86082" y="362992"/>
                  <a:pt x="44202" y="348079"/>
                </a:cubicBezTo>
                <a:cubicBezTo>
                  <a:pt x="28486" y="342454"/>
                  <a:pt x="13216" y="335399"/>
                  <a:pt x="0" y="326648"/>
                </a:cubicBezTo>
                <a:lnTo>
                  <a:pt x="0" y="385763"/>
                </a:lnTo>
                <a:cubicBezTo>
                  <a:pt x="0" y="425232"/>
                  <a:pt x="89565" y="457200"/>
                  <a:pt x="200025" y="457200"/>
                </a:cubicBezTo>
                <a:cubicBezTo>
                  <a:pt x="310485" y="457200"/>
                  <a:pt x="400050" y="425232"/>
                  <a:pt x="400050" y="385763"/>
                </a:cubicBezTo>
                <a:lnTo>
                  <a:pt x="400050" y="326648"/>
                </a:lnTo>
                <a:cubicBezTo>
                  <a:pt x="386834" y="335399"/>
                  <a:pt x="371654" y="342454"/>
                  <a:pt x="355848" y="348079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3"/>
          <p:cNvSpPr/>
          <p:nvPr/>
        </p:nvSpPr>
        <p:spPr>
          <a:xfrm>
            <a:off x="6939161" y="38100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数据同步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504186" y="4114800"/>
            <a:ext cx="2184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写入MySQL &amp; Redis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891984" y="33147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421630" y="173682"/>
                </a:moveTo>
                <a:cubicBezTo>
                  <a:pt x="430932" y="182984"/>
                  <a:pt x="430932" y="198090"/>
                  <a:pt x="421630" y="207392"/>
                </a:cubicBezTo>
                <a:lnTo>
                  <a:pt x="326380" y="302642"/>
                </a:lnTo>
                <a:cubicBezTo>
                  <a:pt x="319534" y="309488"/>
                  <a:pt x="309339" y="311497"/>
                  <a:pt x="300410" y="307777"/>
                </a:cubicBezTo>
                <a:cubicBezTo>
                  <a:pt x="291480" y="304056"/>
                  <a:pt x="285750" y="295349"/>
                  <a:pt x="285750" y="285750"/>
                </a:cubicBezTo>
                <a:lnTo>
                  <a:pt x="285750" y="238125"/>
                </a:lnTo>
                <a:lnTo>
                  <a:pt x="35719" y="238125"/>
                </a:lnTo>
                <a:cubicBezTo>
                  <a:pt x="15999" y="238125"/>
                  <a:pt x="0" y="222126"/>
                  <a:pt x="0" y="202406"/>
                </a:cubicBezTo>
                <a:lnTo>
                  <a:pt x="0" y="178594"/>
                </a:lnTo>
                <a:cubicBezTo>
                  <a:pt x="0" y="158874"/>
                  <a:pt x="15999" y="142875"/>
                  <a:pt x="35719" y="142875"/>
                </a:cubicBezTo>
                <a:lnTo>
                  <a:pt x="285750" y="142875"/>
                </a:lnTo>
                <a:lnTo>
                  <a:pt x="285750" y="95250"/>
                </a:lnTo>
                <a:cubicBezTo>
                  <a:pt x="285750" y="85651"/>
                  <a:pt x="291554" y="76944"/>
                  <a:pt x="300484" y="73223"/>
                </a:cubicBezTo>
                <a:cubicBezTo>
                  <a:pt x="309414" y="69503"/>
                  <a:pt x="319608" y="71586"/>
                  <a:pt x="326454" y="78358"/>
                </a:cubicBezTo>
                <a:lnTo>
                  <a:pt x="421704" y="173608"/>
                </a:ln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9" name="Shape 16"/>
          <p:cNvSpPr/>
          <p:nvPr/>
        </p:nvSpPr>
        <p:spPr>
          <a:xfrm>
            <a:off x="10098881" y="2692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0B3EE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7"/>
          <p:cNvSpPr/>
          <p:nvPr/>
        </p:nvSpPr>
        <p:spPr>
          <a:xfrm>
            <a:off x="10406856" y="2971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200025" y="0"/>
                </a:moveTo>
                <a:cubicBezTo>
                  <a:pt x="184219" y="0"/>
                  <a:pt x="171450" y="12769"/>
                  <a:pt x="171450" y="28575"/>
                </a:cubicBezTo>
                <a:lnTo>
                  <a:pt x="171450" y="31433"/>
                </a:lnTo>
                <a:cubicBezTo>
                  <a:pt x="106263" y="44648"/>
                  <a:pt x="57150" y="102334"/>
                  <a:pt x="57150" y="171450"/>
                </a:cubicBezTo>
                <a:lnTo>
                  <a:pt x="57150" y="190827"/>
                </a:lnTo>
                <a:cubicBezTo>
                  <a:pt x="57150" y="233779"/>
                  <a:pt x="42505" y="275481"/>
                  <a:pt x="15716" y="309056"/>
                </a:cubicBezTo>
                <a:lnTo>
                  <a:pt x="6965" y="319951"/>
                </a:lnTo>
                <a:cubicBezTo>
                  <a:pt x="2411" y="325576"/>
                  <a:pt x="0" y="332542"/>
                  <a:pt x="0" y="339775"/>
                </a:cubicBezTo>
                <a:cubicBezTo>
                  <a:pt x="0" y="357277"/>
                  <a:pt x="14198" y="371475"/>
                  <a:pt x="31700" y="371475"/>
                </a:cubicBezTo>
                <a:lnTo>
                  <a:pt x="368260" y="371475"/>
                </a:lnTo>
                <a:cubicBezTo>
                  <a:pt x="385763" y="371475"/>
                  <a:pt x="399961" y="357277"/>
                  <a:pt x="399961" y="339775"/>
                </a:cubicBezTo>
                <a:cubicBezTo>
                  <a:pt x="399961" y="332542"/>
                  <a:pt x="397550" y="325576"/>
                  <a:pt x="392996" y="319951"/>
                </a:cubicBezTo>
                <a:lnTo>
                  <a:pt x="384244" y="309056"/>
                </a:lnTo>
                <a:cubicBezTo>
                  <a:pt x="357545" y="275481"/>
                  <a:pt x="342900" y="233779"/>
                  <a:pt x="342900" y="190827"/>
                </a:cubicBezTo>
                <a:lnTo>
                  <a:pt x="342900" y="171450"/>
                </a:lnTo>
                <a:cubicBezTo>
                  <a:pt x="342900" y="102334"/>
                  <a:pt x="293787" y="44648"/>
                  <a:pt x="228600" y="31432"/>
                </a:cubicBezTo>
                <a:lnTo>
                  <a:pt x="228600" y="28575"/>
                </a:lnTo>
                <a:cubicBezTo>
                  <a:pt x="228600" y="12769"/>
                  <a:pt x="215831" y="0"/>
                  <a:pt x="200025" y="0"/>
                </a:cubicBezTo>
                <a:close/>
                <a:moveTo>
                  <a:pt x="144661" y="414338"/>
                </a:moveTo>
                <a:cubicBezTo>
                  <a:pt x="151001" y="438983"/>
                  <a:pt x="173415" y="457200"/>
                  <a:pt x="200025" y="457200"/>
                </a:cubicBezTo>
                <a:cubicBezTo>
                  <a:pt x="226635" y="457200"/>
                  <a:pt x="249049" y="438983"/>
                  <a:pt x="255389" y="414338"/>
                </a:cubicBezTo>
                <a:lnTo>
                  <a:pt x="144661" y="414338"/>
                </a:ln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8"/>
          <p:cNvSpPr/>
          <p:nvPr/>
        </p:nvSpPr>
        <p:spPr>
          <a:xfrm>
            <a:off x="9946481" y="3810000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实时推送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385102" y="4114800"/>
            <a:ext cx="2438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WebSocket &amp; 邮件通知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254000" y="4775200"/>
            <a:ext cx="11684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确保消息</a:t>
            </a:r>
            <a:r>
              <a:rPr lang="en-US" sz="14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零丢失、零延迟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，重要公告并行触发多渠道通知。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769347" y="3868507"/>
            <a:ext cx="6653306" cy="9608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dirty="0">
                <a:solidFill>
                  <a:srgbClr val="63BCC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互动与运营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88313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5188313" y="1594675"/>
            <a:ext cx="1815374" cy="181537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81200"/>
            <a:ext cx="60452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互动统计与可视化方案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641600"/>
            <a:ext cx="5537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评论采用</a:t>
            </a:r>
            <a:r>
              <a:rPr lang="en-US" sz="16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parent_id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实现树形结构，支持多级嵌套；点赞使用Redis集合去重并实时计数。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3454400"/>
            <a:ext cx="5537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浏览量通过Redis原子自增，定期异步回写MySQL，降低高峰写入压力。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4267200"/>
            <a:ext cx="5537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统计数据结合SQL聚合与缓存预计算，通过</a:t>
            </a:r>
            <a:r>
              <a:rPr lang="en-US" sz="1600" dirty="0">
                <a:solidFill>
                  <a:srgbClr val="FFFFFF"/>
                </a:solidFill>
                <a:highlight>
                  <a:srgbClr val="80B3EE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ECharts 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渲染，为运营提供量化依据。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096000" y="1854200"/>
            <a:ext cx="5842000" cy="914400"/>
          </a:xfrm>
          <a:custGeom>
            <a:avLst/>
            <a:gdLst/>
            <a:ahLst/>
            <a:cxnLst/>
            <a:rect l="l" t="t" r="r" b="b"/>
            <a:pathLst>
              <a:path w="5842000" h="914400">
                <a:moveTo>
                  <a:pt x="101599" y="0"/>
                </a:moveTo>
                <a:lnTo>
                  <a:pt x="5740401" y="0"/>
                </a:lnTo>
                <a:cubicBezTo>
                  <a:pt x="5796513" y="0"/>
                  <a:pt x="5842000" y="45487"/>
                  <a:pt x="5842000" y="101599"/>
                </a:cubicBezTo>
                <a:lnTo>
                  <a:pt x="5842000" y="812801"/>
                </a:lnTo>
                <a:cubicBezTo>
                  <a:pt x="5842000" y="868913"/>
                  <a:pt x="5796513" y="914400"/>
                  <a:pt x="5740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8" name="Shape 5"/>
          <p:cNvSpPr/>
          <p:nvPr/>
        </p:nvSpPr>
        <p:spPr>
          <a:xfrm>
            <a:off x="6248400" y="2006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Shape 6"/>
          <p:cNvSpPr/>
          <p:nvPr/>
        </p:nvSpPr>
        <p:spPr>
          <a:xfrm>
            <a:off x="6381750" y="2159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28600" y="85725"/>
                </a:moveTo>
                <a:cubicBezTo>
                  <a:pt x="228600" y="143589"/>
                  <a:pt x="177403" y="190500"/>
                  <a:pt x="114300" y="190500"/>
                </a:cubicBezTo>
                <a:cubicBezTo>
                  <a:pt x="98405" y="190500"/>
                  <a:pt x="83284" y="187523"/>
                  <a:pt x="69533" y="182166"/>
                </a:cubicBezTo>
                <a:lnTo>
                  <a:pt x="20955" y="207883"/>
                </a:lnTo>
                <a:cubicBezTo>
                  <a:pt x="15419" y="210800"/>
                  <a:pt x="8632" y="209788"/>
                  <a:pt x="4167" y="205383"/>
                </a:cubicBezTo>
                <a:cubicBezTo>
                  <a:pt x="-298" y="200978"/>
                  <a:pt x="-1310" y="194131"/>
                  <a:pt x="1667" y="188595"/>
                </a:cubicBezTo>
                <a:lnTo>
                  <a:pt x="22860" y="148590"/>
                </a:lnTo>
                <a:cubicBezTo>
                  <a:pt x="8513" y="131088"/>
                  <a:pt x="0" y="109299"/>
                  <a:pt x="0" y="85725"/>
                </a:cubicBezTo>
                <a:cubicBezTo>
                  <a:pt x="0" y="27861"/>
                  <a:pt x="51197" y="-19050"/>
                  <a:pt x="114300" y="-19050"/>
                </a:cubicBezTo>
                <a:cubicBezTo>
                  <a:pt x="177403" y="-19050"/>
                  <a:pt x="228600" y="27861"/>
                  <a:pt x="228600" y="85725"/>
                </a:cubicBezTo>
                <a:close/>
                <a:moveTo>
                  <a:pt x="228600" y="304800"/>
                </a:moveTo>
                <a:cubicBezTo>
                  <a:pt x="172581" y="304800"/>
                  <a:pt x="125968" y="267831"/>
                  <a:pt x="116205" y="219075"/>
                </a:cubicBezTo>
                <a:cubicBezTo>
                  <a:pt x="187643" y="218182"/>
                  <a:pt x="249734" y="167342"/>
                  <a:pt x="256580" y="98405"/>
                </a:cubicBezTo>
                <a:cubicBezTo>
                  <a:pt x="306169" y="109835"/>
                  <a:pt x="342900" y="150971"/>
                  <a:pt x="342900" y="200025"/>
                </a:cubicBezTo>
                <a:cubicBezTo>
                  <a:pt x="342900" y="223599"/>
                  <a:pt x="334387" y="245388"/>
                  <a:pt x="320040" y="262890"/>
                </a:cubicBezTo>
                <a:lnTo>
                  <a:pt x="341233" y="302895"/>
                </a:lnTo>
                <a:cubicBezTo>
                  <a:pt x="344150" y="308431"/>
                  <a:pt x="343138" y="315218"/>
                  <a:pt x="338733" y="319683"/>
                </a:cubicBezTo>
                <a:cubicBezTo>
                  <a:pt x="334328" y="324148"/>
                  <a:pt x="327481" y="325160"/>
                  <a:pt x="321945" y="322183"/>
                </a:cubicBezTo>
                <a:lnTo>
                  <a:pt x="273368" y="296466"/>
                </a:lnTo>
                <a:cubicBezTo>
                  <a:pt x="259616" y="301823"/>
                  <a:pt x="244495" y="304800"/>
                  <a:pt x="228600" y="304800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7061200" y="2032000"/>
            <a:ext cx="2108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评论系统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061200" y="2336800"/>
            <a:ext cx="2108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树形结构，多级嵌套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096000" y="2971800"/>
            <a:ext cx="5842000" cy="914400"/>
          </a:xfrm>
          <a:custGeom>
            <a:avLst/>
            <a:gdLst/>
            <a:ahLst/>
            <a:cxnLst/>
            <a:rect l="l" t="t" r="r" b="b"/>
            <a:pathLst>
              <a:path w="5842000" h="914400">
                <a:moveTo>
                  <a:pt x="101599" y="0"/>
                </a:moveTo>
                <a:lnTo>
                  <a:pt x="5740401" y="0"/>
                </a:lnTo>
                <a:cubicBezTo>
                  <a:pt x="5796513" y="0"/>
                  <a:pt x="5842000" y="45487"/>
                  <a:pt x="5842000" y="101599"/>
                </a:cubicBezTo>
                <a:lnTo>
                  <a:pt x="5842000" y="812801"/>
                </a:lnTo>
                <a:cubicBezTo>
                  <a:pt x="5842000" y="868913"/>
                  <a:pt x="5796513" y="914400"/>
                  <a:pt x="5740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0E0D0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10"/>
          <p:cNvSpPr/>
          <p:nvPr/>
        </p:nvSpPr>
        <p:spPr>
          <a:xfrm>
            <a:off x="6248400" y="3124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11"/>
          <p:cNvSpPr/>
          <p:nvPr/>
        </p:nvSpPr>
        <p:spPr>
          <a:xfrm>
            <a:off x="6400800" y="3276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43470" y="51852"/>
                </a:moveTo>
                <a:lnTo>
                  <a:pt x="152400" y="64175"/>
                </a:lnTo>
                <a:lnTo>
                  <a:pt x="161330" y="51852"/>
                </a:lnTo>
                <a:cubicBezTo>
                  <a:pt x="176212" y="31254"/>
                  <a:pt x="200144" y="19050"/>
                  <a:pt x="225564" y="19050"/>
                </a:cubicBezTo>
                <a:cubicBezTo>
                  <a:pt x="269319" y="19050"/>
                  <a:pt x="304800" y="54531"/>
                  <a:pt x="304800" y="98286"/>
                </a:cubicBezTo>
                <a:lnTo>
                  <a:pt x="304800" y="99834"/>
                </a:lnTo>
                <a:cubicBezTo>
                  <a:pt x="304800" y="166628"/>
                  <a:pt x="221516" y="244197"/>
                  <a:pt x="178058" y="277356"/>
                </a:cubicBezTo>
                <a:cubicBezTo>
                  <a:pt x="170676" y="282952"/>
                  <a:pt x="161627" y="285750"/>
                  <a:pt x="152400" y="285750"/>
                </a:cubicBezTo>
                <a:cubicBezTo>
                  <a:pt x="143173" y="285750"/>
                  <a:pt x="134064" y="283012"/>
                  <a:pt x="126742" y="277356"/>
                </a:cubicBezTo>
                <a:cubicBezTo>
                  <a:pt x="83284" y="244197"/>
                  <a:pt x="0" y="166628"/>
                  <a:pt x="0" y="99834"/>
                </a:cubicBezTo>
                <a:lnTo>
                  <a:pt x="0" y="98286"/>
                </a:lnTo>
                <a:cubicBezTo>
                  <a:pt x="0" y="54531"/>
                  <a:pt x="35481" y="19050"/>
                  <a:pt x="79236" y="19050"/>
                </a:cubicBezTo>
                <a:cubicBezTo>
                  <a:pt x="104656" y="19050"/>
                  <a:pt x="128588" y="31254"/>
                  <a:pt x="143470" y="51852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2"/>
          <p:cNvSpPr/>
          <p:nvPr/>
        </p:nvSpPr>
        <p:spPr>
          <a:xfrm>
            <a:off x="7061200" y="3149600"/>
            <a:ext cx="2565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点赞功能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061200" y="3454400"/>
            <a:ext cx="2565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Redis集合去重，实时计数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096000" y="4089400"/>
            <a:ext cx="5842000" cy="914400"/>
          </a:xfrm>
          <a:custGeom>
            <a:avLst/>
            <a:gdLst/>
            <a:ahLst/>
            <a:cxnLst/>
            <a:rect l="l" t="t" r="r" b="b"/>
            <a:pathLst>
              <a:path w="5842000" h="914400">
                <a:moveTo>
                  <a:pt x="101599" y="0"/>
                </a:moveTo>
                <a:lnTo>
                  <a:pt x="5740401" y="0"/>
                </a:lnTo>
                <a:cubicBezTo>
                  <a:pt x="5796513" y="0"/>
                  <a:pt x="5842000" y="45487"/>
                  <a:pt x="5842000" y="101599"/>
                </a:cubicBezTo>
                <a:lnTo>
                  <a:pt x="5842000" y="812801"/>
                </a:lnTo>
                <a:cubicBezTo>
                  <a:pt x="5842000" y="868913"/>
                  <a:pt x="5796513" y="914400"/>
                  <a:pt x="5740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5"/>
          <p:cNvSpPr/>
          <p:nvPr/>
        </p:nvSpPr>
        <p:spPr>
          <a:xfrm>
            <a:off x="6248400" y="4241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9" name="Shape 16"/>
          <p:cNvSpPr/>
          <p:nvPr/>
        </p:nvSpPr>
        <p:spPr>
          <a:xfrm>
            <a:off x="6400800" y="4394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9050" y="19050"/>
                </a:moveTo>
                <a:cubicBezTo>
                  <a:pt x="29587" y="19050"/>
                  <a:pt x="38100" y="27563"/>
                  <a:pt x="38100" y="38100"/>
                </a:cubicBezTo>
                <a:lnTo>
                  <a:pt x="38100" y="238125"/>
                </a:lnTo>
                <a:cubicBezTo>
                  <a:pt x="38100" y="243364"/>
                  <a:pt x="42386" y="247650"/>
                  <a:pt x="47625" y="247650"/>
                </a:cubicBezTo>
                <a:lnTo>
                  <a:pt x="285750" y="247650"/>
                </a:lnTo>
                <a:cubicBezTo>
                  <a:pt x="296287" y="247650"/>
                  <a:pt x="304800" y="256163"/>
                  <a:pt x="304800" y="266700"/>
                </a:cubicBezTo>
                <a:cubicBezTo>
                  <a:pt x="304800" y="277237"/>
                  <a:pt x="296287" y="285750"/>
                  <a:pt x="285750" y="285750"/>
                </a:cubicBezTo>
                <a:lnTo>
                  <a:pt x="47625" y="285750"/>
                </a:lnTo>
                <a:cubicBezTo>
                  <a:pt x="21312" y="285750"/>
                  <a:pt x="0" y="264438"/>
                  <a:pt x="0" y="238125"/>
                </a:cubicBezTo>
                <a:lnTo>
                  <a:pt x="0" y="38100"/>
                </a:lnTo>
                <a:cubicBezTo>
                  <a:pt x="0" y="27563"/>
                  <a:pt x="8513" y="19050"/>
                  <a:pt x="19050" y="19050"/>
                </a:cubicBezTo>
                <a:close/>
                <a:moveTo>
                  <a:pt x="76200" y="57150"/>
                </a:moveTo>
                <a:cubicBezTo>
                  <a:pt x="76200" y="46613"/>
                  <a:pt x="84713" y="38100"/>
                  <a:pt x="95250" y="38100"/>
                </a:cubicBezTo>
                <a:lnTo>
                  <a:pt x="209550" y="38100"/>
                </a:lnTo>
                <a:cubicBezTo>
                  <a:pt x="220087" y="38100"/>
                  <a:pt x="228600" y="46613"/>
                  <a:pt x="228600" y="57150"/>
                </a:cubicBezTo>
                <a:cubicBezTo>
                  <a:pt x="228600" y="67687"/>
                  <a:pt x="220087" y="76200"/>
                  <a:pt x="209550" y="76200"/>
                </a:cubicBezTo>
                <a:lnTo>
                  <a:pt x="95250" y="76200"/>
                </a:lnTo>
                <a:cubicBezTo>
                  <a:pt x="84713" y="76200"/>
                  <a:pt x="76200" y="67687"/>
                  <a:pt x="76200" y="57150"/>
                </a:cubicBezTo>
                <a:close/>
                <a:moveTo>
                  <a:pt x="95250" y="104775"/>
                </a:moveTo>
                <a:lnTo>
                  <a:pt x="171450" y="104775"/>
                </a:lnTo>
                <a:cubicBezTo>
                  <a:pt x="181987" y="104775"/>
                  <a:pt x="190500" y="113288"/>
                  <a:pt x="190500" y="123825"/>
                </a:cubicBezTo>
                <a:cubicBezTo>
                  <a:pt x="190500" y="134362"/>
                  <a:pt x="181987" y="142875"/>
                  <a:pt x="171450" y="142875"/>
                </a:cubicBezTo>
                <a:lnTo>
                  <a:pt x="95250" y="142875"/>
                </a:lnTo>
                <a:cubicBezTo>
                  <a:pt x="84713" y="142875"/>
                  <a:pt x="76200" y="134362"/>
                  <a:pt x="76200" y="123825"/>
                </a:cubicBezTo>
                <a:cubicBezTo>
                  <a:pt x="76200" y="113288"/>
                  <a:pt x="84713" y="104775"/>
                  <a:pt x="95250" y="104775"/>
                </a:cubicBezTo>
                <a:close/>
                <a:moveTo>
                  <a:pt x="95250" y="171450"/>
                </a:moveTo>
                <a:lnTo>
                  <a:pt x="247650" y="171450"/>
                </a:lnTo>
                <a:cubicBezTo>
                  <a:pt x="258187" y="171450"/>
                  <a:pt x="266700" y="179963"/>
                  <a:pt x="266700" y="190500"/>
                </a:cubicBezTo>
                <a:cubicBezTo>
                  <a:pt x="266700" y="201037"/>
                  <a:pt x="258187" y="209550"/>
                  <a:pt x="247650" y="209550"/>
                </a:cubicBezTo>
                <a:lnTo>
                  <a:pt x="95250" y="209550"/>
                </a:lnTo>
                <a:cubicBezTo>
                  <a:pt x="84713" y="209550"/>
                  <a:pt x="76200" y="201037"/>
                  <a:pt x="76200" y="190500"/>
                </a:cubicBezTo>
                <a:cubicBezTo>
                  <a:pt x="76200" y="179963"/>
                  <a:pt x="84713" y="171450"/>
                  <a:pt x="95250" y="171450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7"/>
          <p:cNvSpPr/>
          <p:nvPr/>
        </p:nvSpPr>
        <p:spPr>
          <a:xfrm>
            <a:off x="7061200" y="4267200"/>
            <a:ext cx="274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数据可视化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061200" y="4572000"/>
            <a:ext cx="2743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ECharts渲染，提供运营洞察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66675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性能与安全双重保障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428750"/>
            <a:ext cx="5689600" cy="4762500"/>
          </a:xfrm>
          <a:custGeom>
            <a:avLst/>
            <a:gdLst/>
            <a:ahLst/>
            <a:cxnLst/>
            <a:rect l="l" t="t" r="r" b="b"/>
            <a:pathLst>
              <a:path w="5689600" h="4762500">
                <a:moveTo>
                  <a:pt x="101584" y="0"/>
                </a:moveTo>
                <a:lnTo>
                  <a:pt x="5588016" y="0"/>
                </a:lnTo>
                <a:cubicBezTo>
                  <a:pt x="5644119" y="0"/>
                  <a:pt x="5689600" y="45481"/>
                  <a:pt x="5689600" y="101584"/>
                </a:cubicBezTo>
                <a:lnTo>
                  <a:pt x="5689600" y="4660916"/>
                </a:lnTo>
                <a:cubicBezTo>
                  <a:pt x="5689600" y="4717019"/>
                  <a:pt x="5644119" y="4762500"/>
                  <a:pt x="5588016" y="4762500"/>
                </a:cubicBezTo>
                <a:lnTo>
                  <a:pt x="101584" y="4762500"/>
                </a:lnTo>
                <a:cubicBezTo>
                  <a:pt x="45481" y="4762500"/>
                  <a:pt x="0" y="4717019"/>
                  <a:pt x="0" y="4660916"/>
                </a:cubicBezTo>
                <a:lnTo>
                  <a:pt x="0" y="101584"/>
                </a:lnTo>
                <a:cubicBezTo>
                  <a:pt x="0" y="45518"/>
                  <a:pt x="45518" y="0"/>
                  <a:pt x="101584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2"/>
          <p:cNvSpPr/>
          <p:nvPr/>
        </p:nvSpPr>
        <p:spPr>
          <a:xfrm>
            <a:off x="558800" y="1733550"/>
            <a:ext cx="5080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24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性能保障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58800" y="2444750"/>
            <a:ext cx="5080000" cy="288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Redis缓存热点公告列表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MySQL索引优化高频字段查询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全文索引与CDN加速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8800" y="5530850"/>
            <a:ext cx="5080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目标: 响应≤</a:t>
            </a:r>
            <a:r>
              <a:rPr lang="en-US" sz="18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3秒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48400" y="1428750"/>
            <a:ext cx="5689600" cy="4762500"/>
          </a:xfrm>
          <a:custGeom>
            <a:avLst/>
            <a:gdLst/>
            <a:ahLst/>
            <a:cxnLst/>
            <a:rect l="l" t="t" r="r" b="b"/>
            <a:pathLst>
              <a:path w="5689600" h="4762500">
                <a:moveTo>
                  <a:pt x="101584" y="0"/>
                </a:moveTo>
                <a:lnTo>
                  <a:pt x="5588016" y="0"/>
                </a:lnTo>
                <a:cubicBezTo>
                  <a:pt x="5644119" y="0"/>
                  <a:pt x="5689600" y="45481"/>
                  <a:pt x="5689600" y="101584"/>
                </a:cubicBezTo>
                <a:lnTo>
                  <a:pt x="5689600" y="4660916"/>
                </a:lnTo>
                <a:cubicBezTo>
                  <a:pt x="5689600" y="4717019"/>
                  <a:pt x="5644119" y="4762500"/>
                  <a:pt x="5588016" y="4762500"/>
                </a:cubicBezTo>
                <a:lnTo>
                  <a:pt x="101584" y="4762500"/>
                </a:lnTo>
                <a:cubicBezTo>
                  <a:pt x="45481" y="4762500"/>
                  <a:pt x="0" y="4717019"/>
                  <a:pt x="0" y="4660916"/>
                </a:cubicBezTo>
                <a:lnTo>
                  <a:pt x="0" y="101584"/>
                </a:lnTo>
                <a:cubicBezTo>
                  <a:pt x="0" y="45518"/>
                  <a:pt x="45518" y="0"/>
                  <a:pt x="101584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 6"/>
          <p:cNvSpPr/>
          <p:nvPr/>
        </p:nvSpPr>
        <p:spPr>
          <a:xfrm>
            <a:off x="6553200" y="1733550"/>
            <a:ext cx="5080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2400" dirty="0">
                <a:solidFill>
                  <a:srgbClr val="80B3E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安全保障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553200" y="2444750"/>
            <a:ext cx="5080000" cy="28829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JWT+HTTPS保障传输安全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BCrypt加密存储密码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防SQL注入与XSS攻击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553200" y="5530850"/>
            <a:ext cx="5080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目标: 数据</a:t>
            </a:r>
            <a:r>
              <a:rPr lang="en-US" sz="18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全程受控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769347" y="3868507"/>
            <a:ext cx="6653306" cy="9608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dirty="0">
                <a:solidFill>
                  <a:srgbClr val="63BCC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后台管理与扩展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88313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5188313" y="1594675"/>
            <a:ext cx="1815374" cy="181537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7526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可靠易用与扩展策略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693267" y="2819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>
            <a:off x="2001242" y="3098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57150" y="28575"/>
                </a:moveTo>
                <a:cubicBezTo>
                  <a:pt x="25628" y="28575"/>
                  <a:pt x="0" y="54203"/>
                  <a:pt x="0" y="85725"/>
                </a:cubicBezTo>
                <a:lnTo>
                  <a:pt x="0" y="142875"/>
                </a:lnTo>
                <a:cubicBezTo>
                  <a:pt x="0" y="174397"/>
                  <a:pt x="25628" y="200025"/>
                  <a:pt x="57150" y="200025"/>
                </a:cubicBezTo>
                <a:lnTo>
                  <a:pt x="342900" y="200025"/>
                </a:lnTo>
                <a:cubicBezTo>
                  <a:pt x="374422" y="200025"/>
                  <a:pt x="400050" y="174397"/>
                  <a:pt x="400050" y="142875"/>
                </a:cubicBezTo>
                <a:lnTo>
                  <a:pt x="400050" y="85725"/>
                </a:lnTo>
                <a:cubicBezTo>
                  <a:pt x="400050" y="54203"/>
                  <a:pt x="374422" y="28575"/>
                  <a:pt x="342900" y="28575"/>
                </a:cubicBezTo>
                <a:lnTo>
                  <a:pt x="57150" y="28575"/>
                </a:lnTo>
                <a:close/>
                <a:moveTo>
                  <a:pt x="250031" y="92869"/>
                </a:moveTo>
                <a:cubicBezTo>
                  <a:pt x="261859" y="92869"/>
                  <a:pt x="271463" y="102472"/>
                  <a:pt x="271463" y="114300"/>
                </a:cubicBezTo>
                <a:cubicBezTo>
                  <a:pt x="271463" y="126128"/>
                  <a:pt x="261859" y="135731"/>
                  <a:pt x="250031" y="135731"/>
                </a:cubicBezTo>
                <a:cubicBezTo>
                  <a:pt x="238203" y="135731"/>
                  <a:pt x="228600" y="126128"/>
                  <a:pt x="228600" y="114300"/>
                </a:cubicBezTo>
                <a:cubicBezTo>
                  <a:pt x="228600" y="102472"/>
                  <a:pt x="238203" y="92869"/>
                  <a:pt x="250031" y="92869"/>
                </a:cubicBezTo>
                <a:close/>
                <a:moveTo>
                  <a:pt x="300038" y="114300"/>
                </a:moveTo>
                <a:cubicBezTo>
                  <a:pt x="300038" y="102472"/>
                  <a:pt x="309641" y="92869"/>
                  <a:pt x="321469" y="92869"/>
                </a:cubicBezTo>
                <a:cubicBezTo>
                  <a:pt x="333297" y="92869"/>
                  <a:pt x="342900" y="102472"/>
                  <a:pt x="342900" y="114300"/>
                </a:cubicBezTo>
                <a:cubicBezTo>
                  <a:pt x="342900" y="126128"/>
                  <a:pt x="333297" y="135731"/>
                  <a:pt x="321469" y="135731"/>
                </a:cubicBezTo>
                <a:cubicBezTo>
                  <a:pt x="309641" y="135731"/>
                  <a:pt x="300038" y="126128"/>
                  <a:pt x="300038" y="114300"/>
                </a:cubicBezTo>
                <a:close/>
                <a:moveTo>
                  <a:pt x="57150" y="257175"/>
                </a:moveTo>
                <a:cubicBezTo>
                  <a:pt x="25628" y="257175"/>
                  <a:pt x="0" y="282803"/>
                  <a:pt x="0" y="314325"/>
                </a:cubicBezTo>
                <a:lnTo>
                  <a:pt x="0" y="371475"/>
                </a:lnTo>
                <a:cubicBezTo>
                  <a:pt x="0" y="402997"/>
                  <a:pt x="25628" y="428625"/>
                  <a:pt x="57150" y="428625"/>
                </a:cubicBezTo>
                <a:lnTo>
                  <a:pt x="342900" y="428625"/>
                </a:lnTo>
                <a:cubicBezTo>
                  <a:pt x="374422" y="428625"/>
                  <a:pt x="400050" y="402997"/>
                  <a:pt x="400050" y="371475"/>
                </a:cubicBezTo>
                <a:lnTo>
                  <a:pt x="400050" y="314325"/>
                </a:lnTo>
                <a:cubicBezTo>
                  <a:pt x="400050" y="282803"/>
                  <a:pt x="374422" y="257175"/>
                  <a:pt x="342900" y="257175"/>
                </a:cubicBezTo>
                <a:lnTo>
                  <a:pt x="57150" y="257175"/>
                </a:lnTo>
                <a:close/>
                <a:moveTo>
                  <a:pt x="250031" y="321469"/>
                </a:moveTo>
                <a:cubicBezTo>
                  <a:pt x="261859" y="321469"/>
                  <a:pt x="271463" y="331072"/>
                  <a:pt x="271463" y="342900"/>
                </a:cubicBezTo>
                <a:cubicBezTo>
                  <a:pt x="271463" y="354728"/>
                  <a:pt x="261859" y="364331"/>
                  <a:pt x="250031" y="364331"/>
                </a:cubicBezTo>
                <a:cubicBezTo>
                  <a:pt x="238203" y="364331"/>
                  <a:pt x="228600" y="354728"/>
                  <a:pt x="228600" y="342900"/>
                </a:cubicBezTo>
                <a:cubicBezTo>
                  <a:pt x="228600" y="331072"/>
                  <a:pt x="238203" y="321469"/>
                  <a:pt x="250031" y="321469"/>
                </a:cubicBezTo>
                <a:close/>
                <a:moveTo>
                  <a:pt x="300038" y="342900"/>
                </a:moveTo>
                <a:cubicBezTo>
                  <a:pt x="300038" y="331072"/>
                  <a:pt x="309641" y="321469"/>
                  <a:pt x="321469" y="321469"/>
                </a:cubicBezTo>
                <a:cubicBezTo>
                  <a:pt x="333297" y="321469"/>
                  <a:pt x="342900" y="331072"/>
                  <a:pt x="342900" y="342900"/>
                </a:cubicBezTo>
                <a:cubicBezTo>
                  <a:pt x="342900" y="354728"/>
                  <a:pt x="333297" y="364331"/>
                  <a:pt x="321469" y="364331"/>
                </a:cubicBezTo>
                <a:cubicBezTo>
                  <a:pt x="309641" y="364331"/>
                  <a:pt x="300038" y="354728"/>
                  <a:pt x="300038" y="342900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1604367" y="3987800"/>
            <a:ext cx="1193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可靠性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4394200"/>
            <a:ext cx="3492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Docker部署、数据备份、日志监控，系统可用性≥99.9%。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587802" y="2819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0E0D0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Shape 6"/>
          <p:cNvSpPr/>
          <p:nvPr/>
        </p:nvSpPr>
        <p:spPr>
          <a:xfrm>
            <a:off x="5895777" y="3098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69026" y="2232"/>
                </a:moveTo>
                <a:cubicBezTo>
                  <a:pt x="76260" y="-1429"/>
                  <a:pt x="85011" y="-625"/>
                  <a:pt x="91440" y="4286"/>
                </a:cubicBezTo>
                <a:lnTo>
                  <a:pt x="377190" y="218509"/>
                </a:lnTo>
                <a:cubicBezTo>
                  <a:pt x="384602" y="224046"/>
                  <a:pt x="387548" y="233690"/>
                  <a:pt x="384691" y="242441"/>
                </a:cubicBezTo>
                <a:cubicBezTo>
                  <a:pt x="381833" y="251192"/>
                  <a:pt x="373618" y="257086"/>
                  <a:pt x="364331" y="257086"/>
                </a:cubicBezTo>
                <a:lnTo>
                  <a:pt x="228332" y="257086"/>
                </a:lnTo>
                <a:lnTo>
                  <a:pt x="307717" y="415766"/>
                </a:lnTo>
                <a:cubicBezTo>
                  <a:pt x="314771" y="429875"/>
                  <a:pt x="309056" y="447020"/>
                  <a:pt x="294948" y="454075"/>
                </a:cubicBezTo>
                <a:cubicBezTo>
                  <a:pt x="280839" y="461129"/>
                  <a:pt x="263694" y="455414"/>
                  <a:pt x="256639" y="441305"/>
                </a:cubicBezTo>
                <a:lnTo>
                  <a:pt x="177254" y="282625"/>
                </a:lnTo>
                <a:lnTo>
                  <a:pt x="95726" y="391388"/>
                </a:lnTo>
                <a:cubicBezTo>
                  <a:pt x="90190" y="398800"/>
                  <a:pt x="80546" y="401747"/>
                  <a:pt x="71795" y="398889"/>
                </a:cubicBezTo>
                <a:cubicBezTo>
                  <a:pt x="63044" y="396032"/>
                  <a:pt x="57150" y="387816"/>
                  <a:pt x="57150" y="378619"/>
                </a:cubicBezTo>
                <a:lnTo>
                  <a:pt x="57150" y="21431"/>
                </a:lnTo>
                <a:cubicBezTo>
                  <a:pt x="57150" y="13305"/>
                  <a:pt x="61704" y="5894"/>
                  <a:pt x="69026" y="2232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5498902" y="3987800"/>
            <a:ext cx="1193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易用性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351734" y="4394200"/>
            <a:ext cx="3492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统一UI、响应式布局、简洁流程，降低用户操作成本。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482336" y="2819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0B3EE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10"/>
          <p:cNvSpPr/>
          <p:nvPr/>
        </p:nvSpPr>
        <p:spPr>
          <a:xfrm>
            <a:off x="9790311" y="3098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150019" y="28575"/>
                </a:moveTo>
                <a:lnTo>
                  <a:pt x="21431" y="28575"/>
                </a:lnTo>
                <a:cubicBezTo>
                  <a:pt x="9555" y="28575"/>
                  <a:pt x="0" y="38130"/>
                  <a:pt x="0" y="50006"/>
                </a:cubicBezTo>
                <a:lnTo>
                  <a:pt x="0" y="178594"/>
                </a:lnTo>
                <a:cubicBezTo>
                  <a:pt x="0" y="187256"/>
                  <a:pt x="5179" y="195114"/>
                  <a:pt x="13216" y="198418"/>
                </a:cubicBezTo>
                <a:cubicBezTo>
                  <a:pt x="21253" y="201722"/>
                  <a:pt x="30450" y="199846"/>
                  <a:pt x="36612" y="193774"/>
                </a:cubicBezTo>
                <a:lnTo>
                  <a:pt x="72330" y="158055"/>
                </a:lnTo>
                <a:lnTo>
                  <a:pt x="142875" y="228600"/>
                </a:lnTo>
                <a:lnTo>
                  <a:pt x="72330" y="299145"/>
                </a:lnTo>
                <a:lnTo>
                  <a:pt x="36612" y="263426"/>
                </a:lnTo>
                <a:cubicBezTo>
                  <a:pt x="30450" y="257264"/>
                  <a:pt x="21253" y="255478"/>
                  <a:pt x="13216" y="258782"/>
                </a:cubicBezTo>
                <a:cubicBezTo>
                  <a:pt x="5179" y="262086"/>
                  <a:pt x="0" y="269944"/>
                  <a:pt x="0" y="278606"/>
                </a:cubicBezTo>
                <a:lnTo>
                  <a:pt x="0" y="407194"/>
                </a:lnTo>
                <a:cubicBezTo>
                  <a:pt x="0" y="419070"/>
                  <a:pt x="9555" y="428625"/>
                  <a:pt x="21431" y="428625"/>
                </a:cubicBezTo>
                <a:lnTo>
                  <a:pt x="150019" y="428625"/>
                </a:lnTo>
                <a:cubicBezTo>
                  <a:pt x="158681" y="428625"/>
                  <a:pt x="166539" y="423446"/>
                  <a:pt x="169843" y="415409"/>
                </a:cubicBezTo>
                <a:cubicBezTo>
                  <a:pt x="173147" y="407372"/>
                  <a:pt x="171361" y="398175"/>
                  <a:pt x="165199" y="392013"/>
                </a:cubicBezTo>
                <a:lnTo>
                  <a:pt x="129480" y="356295"/>
                </a:lnTo>
                <a:lnTo>
                  <a:pt x="200025" y="285750"/>
                </a:lnTo>
                <a:lnTo>
                  <a:pt x="270570" y="356295"/>
                </a:lnTo>
                <a:lnTo>
                  <a:pt x="234851" y="392013"/>
                </a:lnTo>
                <a:cubicBezTo>
                  <a:pt x="228689" y="398175"/>
                  <a:pt x="226903" y="407372"/>
                  <a:pt x="230207" y="415409"/>
                </a:cubicBezTo>
                <a:cubicBezTo>
                  <a:pt x="233511" y="423446"/>
                  <a:pt x="241369" y="428625"/>
                  <a:pt x="250031" y="428625"/>
                </a:cubicBezTo>
                <a:lnTo>
                  <a:pt x="378619" y="428625"/>
                </a:lnTo>
                <a:cubicBezTo>
                  <a:pt x="390495" y="428625"/>
                  <a:pt x="400050" y="419070"/>
                  <a:pt x="400050" y="407194"/>
                </a:cubicBezTo>
                <a:lnTo>
                  <a:pt x="400050" y="278606"/>
                </a:lnTo>
                <a:cubicBezTo>
                  <a:pt x="400050" y="269944"/>
                  <a:pt x="394871" y="262086"/>
                  <a:pt x="386834" y="258782"/>
                </a:cubicBezTo>
                <a:cubicBezTo>
                  <a:pt x="378797" y="255478"/>
                  <a:pt x="369600" y="257264"/>
                  <a:pt x="363438" y="263426"/>
                </a:cubicBezTo>
                <a:lnTo>
                  <a:pt x="327720" y="299145"/>
                </a:lnTo>
                <a:lnTo>
                  <a:pt x="257175" y="228600"/>
                </a:lnTo>
                <a:lnTo>
                  <a:pt x="327720" y="158055"/>
                </a:lnTo>
                <a:lnTo>
                  <a:pt x="363438" y="193774"/>
                </a:lnTo>
                <a:cubicBezTo>
                  <a:pt x="369600" y="199936"/>
                  <a:pt x="378797" y="201722"/>
                  <a:pt x="386834" y="198418"/>
                </a:cubicBezTo>
                <a:cubicBezTo>
                  <a:pt x="394871" y="195114"/>
                  <a:pt x="400050" y="187256"/>
                  <a:pt x="400050" y="178594"/>
                </a:cubicBezTo>
                <a:lnTo>
                  <a:pt x="400050" y="50006"/>
                </a:lnTo>
                <a:cubicBezTo>
                  <a:pt x="400050" y="38130"/>
                  <a:pt x="390495" y="28575"/>
                  <a:pt x="378619" y="28575"/>
                </a:cubicBezTo>
                <a:lnTo>
                  <a:pt x="250031" y="28575"/>
                </a:lnTo>
                <a:cubicBezTo>
                  <a:pt x="241369" y="28575"/>
                  <a:pt x="233511" y="33754"/>
                  <a:pt x="230207" y="41791"/>
                </a:cubicBezTo>
                <a:cubicBezTo>
                  <a:pt x="226903" y="49828"/>
                  <a:pt x="228779" y="59025"/>
                  <a:pt x="234851" y="65187"/>
                </a:cubicBezTo>
                <a:lnTo>
                  <a:pt x="270570" y="100905"/>
                </a:lnTo>
                <a:lnTo>
                  <a:pt x="200025" y="171450"/>
                </a:lnTo>
                <a:lnTo>
                  <a:pt x="129480" y="100905"/>
                </a:lnTo>
                <a:lnTo>
                  <a:pt x="165199" y="65187"/>
                </a:lnTo>
                <a:cubicBezTo>
                  <a:pt x="171361" y="59025"/>
                  <a:pt x="173147" y="49828"/>
                  <a:pt x="169843" y="41791"/>
                </a:cubicBezTo>
                <a:cubicBezTo>
                  <a:pt x="166539" y="33754"/>
                  <a:pt x="158681" y="28575"/>
                  <a:pt x="150019" y="28575"/>
                </a:cubicBez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9393436" y="3987800"/>
            <a:ext cx="1193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扩展性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246269" y="4394200"/>
            <a:ext cx="3492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模块解耦、接口标准、预留通道，支持平滑升级至微服务。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002155" y="4951952"/>
            <a:ext cx="796671" cy="796671"/>
          </a:xfrm>
          <a:prstGeom prst="donut">
            <a:avLst>
              <a:gd name="adj" fmla="val 48877"/>
            </a:avLst>
          </a:prstGeom>
          <a:solidFill>
            <a:srgbClr val="63BCCA">
              <a:alpha val="4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2002155" y="4951952"/>
            <a:ext cx="796671" cy="79667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1699895" y="-1519158"/>
            <a:ext cx="6027261" cy="6027261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-1699895" y="-1519158"/>
            <a:ext cx="6027261" cy="602726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528253" y="5004118"/>
            <a:ext cx="326390" cy="326390"/>
          </a:xfrm>
          <a:prstGeom prst="ellipse">
            <a:avLst/>
          </a:prstGeom>
          <a:solidFill>
            <a:srgbClr val="63BCCA">
              <a:alpha val="9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2528253" y="5004118"/>
            <a:ext cx="326390" cy="32639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52530" y="3782060"/>
            <a:ext cx="4528780" cy="575945"/>
          </a:xfrm>
          <a:prstGeom prst="roundRect">
            <a:avLst>
              <a:gd name="adj" fmla="val 50000"/>
            </a:avLst>
          </a:prstGeom>
          <a:solidFill>
            <a:srgbClr val="E2E6ED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5952530" y="3782060"/>
            <a:ext cx="4528780" cy="57594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52490" y="378206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5952490" y="3782060"/>
            <a:ext cx="576580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05870" y="290385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6005870" y="2903855"/>
            <a:ext cx="4474805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52490" y="290385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5952490" y="2903855"/>
            <a:ext cx="576580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52530" y="1148715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5952530" y="1148715"/>
            <a:ext cx="4528145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52490" y="114871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7"/>
          <p:cNvSpPr/>
          <p:nvPr/>
        </p:nvSpPr>
        <p:spPr>
          <a:xfrm>
            <a:off x="5952490" y="1148715"/>
            <a:ext cx="576580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05870" y="202628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9"/>
          <p:cNvSpPr/>
          <p:nvPr/>
        </p:nvSpPr>
        <p:spPr>
          <a:xfrm>
            <a:off x="6005870" y="2026285"/>
            <a:ext cx="4474805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952490" y="202628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1"/>
          <p:cNvSpPr/>
          <p:nvPr/>
        </p:nvSpPr>
        <p:spPr>
          <a:xfrm>
            <a:off x="5952490" y="2026285"/>
            <a:ext cx="576580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05870" y="5537200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3"/>
          <p:cNvSpPr/>
          <p:nvPr/>
        </p:nvSpPr>
        <p:spPr>
          <a:xfrm>
            <a:off x="6005870" y="5537200"/>
            <a:ext cx="4474805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52490" y="553720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5952490" y="5537200"/>
            <a:ext cx="576580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52530" y="4659630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9" name="Text 27"/>
          <p:cNvSpPr/>
          <p:nvPr/>
        </p:nvSpPr>
        <p:spPr>
          <a:xfrm>
            <a:off x="5952530" y="4659630"/>
            <a:ext cx="4528145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52490" y="465963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31" name="Text 29"/>
          <p:cNvSpPr/>
          <p:nvPr/>
        </p:nvSpPr>
        <p:spPr>
          <a:xfrm>
            <a:off x="5952490" y="4659630"/>
            <a:ext cx="576580" cy="5765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5492" y="874233"/>
            <a:ext cx="4389031" cy="998954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63BCC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05195" y="1256030"/>
            <a:ext cx="512445" cy="3613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99250" y="1256030"/>
            <a:ext cx="3763010" cy="58483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模块总体定位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05195" y="2133600"/>
            <a:ext cx="512445" cy="3613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99250" y="2133600"/>
            <a:ext cx="3763010" cy="58483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用户与权限模块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005195" y="3011170"/>
            <a:ext cx="512445" cy="3613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99250" y="3011170"/>
            <a:ext cx="3763010" cy="58483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内容生产与审核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005830" y="3889375"/>
            <a:ext cx="511810" cy="3613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99250" y="3889375"/>
            <a:ext cx="3763010" cy="58483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检索与推送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005195" y="4766945"/>
            <a:ext cx="512445" cy="3613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699250" y="4766945"/>
            <a:ext cx="3763010" cy="58483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互动与运营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005195" y="5644515"/>
            <a:ext cx="512445" cy="3613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99250" y="5644515"/>
            <a:ext cx="3763010" cy="58483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262626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后台管理与扩展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082800"/>
            <a:ext cx="5943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Docker化持续交付流水线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743200"/>
            <a:ext cx="54356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后端、MySQL、Redis、Nginx全量容器化，Docker-Compose编排保障环境一致，避免“开发环境能跑，生产环境报错”问题。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3860800"/>
            <a:ext cx="54356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Jenkins自动监听Git提交，完成编译、测试、镜像构建与生产部署，实现</a:t>
            </a:r>
            <a:r>
              <a:rPr lang="en-US" sz="1600" dirty="0">
                <a:solidFill>
                  <a:srgbClr val="FFFFFF"/>
                </a:solidFill>
                <a:highlight>
                  <a:srgbClr val="80B3EE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代码到上线全链路无人工干预 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，降低发布风险。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696200" y="2082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Shape 4"/>
          <p:cNvSpPr/>
          <p:nvPr/>
        </p:nvSpPr>
        <p:spPr>
          <a:xfrm>
            <a:off x="7939087" y="22987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27124" y="175692"/>
                </a:moveTo>
                <a:lnTo>
                  <a:pt x="181570" y="30138"/>
                </a:lnTo>
                <a:cubicBezTo>
                  <a:pt x="177552" y="26045"/>
                  <a:pt x="172045" y="23812"/>
                  <a:pt x="166390" y="23812"/>
                </a:cubicBezTo>
                <a:cubicBezTo>
                  <a:pt x="160734" y="23812"/>
                  <a:pt x="155228" y="26045"/>
                  <a:pt x="151209" y="30063"/>
                </a:cubicBezTo>
                <a:lnTo>
                  <a:pt x="120923" y="60275"/>
                </a:lnTo>
                <a:lnTo>
                  <a:pt x="159246" y="98599"/>
                </a:lnTo>
                <a:cubicBezTo>
                  <a:pt x="179412" y="91827"/>
                  <a:pt x="198462" y="111100"/>
                  <a:pt x="191542" y="131118"/>
                </a:cubicBezTo>
                <a:lnTo>
                  <a:pt x="228526" y="168101"/>
                </a:lnTo>
                <a:cubicBezTo>
                  <a:pt x="253975" y="159321"/>
                  <a:pt x="274067" y="191170"/>
                  <a:pt x="254943" y="210294"/>
                </a:cubicBezTo>
                <a:cubicBezTo>
                  <a:pt x="235223" y="230014"/>
                  <a:pt x="202704" y="208136"/>
                  <a:pt x="213271" y="182538"/>
                </a:cubicBezTo>
                <a:lnTo>
                  <a:pt x="178817" y="148084"/>
                </a:lnTo>
                <a:lnTo>
                  <a:pt x="178817" y="238795"/>
                </a:lnTo>
                <a:cubicBezTo>
                  <a:pt x="197644" y="248096"/>
                  <a:pt x="195411" y="269900"/>
                  <a:pt x="185589" y="279722"/>
                </a:cubicBezTo>
                <a:cubicBezTo>
                  <a:pt x="180826" y="284485"/>
                  <a:pt x="174278" y="287238"/>
                  <a:pt x="167506" y="287238"/>
                </a:cubicBezTo>
                <a:cubicBezTo>
                  <a:pt x="160734" y="287238"/>
                  <a:pt x="154260" y="284559"/>
                  <a:pt x="149423" y="279722"/>
                </a:cubicBezTo>
                <a:cubicBezTo>
                  <a:pt x="136327" y="266626"/>
                  <a:pt x="141163" y="244822"/>
                  <a:pt x="157758" y="238051"/>
                </a:cubicBezTo>
                <a:lnTo>
                  <a:pt x="157758" y="146521"/>
                </a:lnTo>
                <a:cubicBezTo>
                  <a:pt x="142280" y="140196"/>
                  <a:pt x="139452" y="123676"/>
                  <a:pt x="143917" y="113035"/>
                </a:cubicBezTo>
                <a:lnTo>
                  <a:pt x="106114" y="75158"/>
                </a:lnTo>
                <a:lnTo>
                  <a:pt x="6325" y="174947"/>
                </a:lnTo>
                <a:cubicBezTo>
                  <a:pt x="2232" y="179040"/>
                  <a:pt x="0" y="184472"/>
                  <a:pt x="0" y="190128"/>
                </a:cubicBezTo>
                <a:cubicBezTo>
                  <a:pt x="0" y="195783"/>
                  <a:pt x="2232" y="201290"/>
                  <a:pt x="6325" y="205308"/>
                </a:cubicBezTo>
                <a:lnTo>
                  <a:pt x="151879" y="350937"/>
                </a:lnTo>
                <a:cubicBezTo>
                  <a:pt x="155897" y="354955"/>
                  <a:pt x="161330" y="357188"/>
                  <a:pt x="167060" y="357188"/>
                </a:cubicBezTo>
                <a:cubicBezTo>
                  <a:pt x="172789" y="357188"/>
                  <a:pt x="178222" y="354955"/>
                  <a:pt x="182240" y="350937"/>
                </a:cubicBezTo>
                <a:lnTo>
                  <a:pt x="327124" y="206053"/>
                </a:lnTo>
                <a:cubicBezTo>
                  <a:pt x="331143" y="202034"/>
                  <a:pt x="333375" y="196528"/>
                  <a:pt x="333375" y="190872"/>
                </a:cubicBezTo>
                <a:cubicBezTo>
                  <a:pt x="333375" y="185217"/>
                  <a:pt x="331143" y="179710"/>
                  <a:pt x="327124" y="175692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7539633" y="2946400"/>
            <a:ext cx="1130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Git提交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8610600" y="2616200"/>
            <a:ext cx="812800" cy="50800"/>
          </a:xfrm>
          <a:custGeom>
            <a:avLst/>
            <a:gdLst/>
            <a:ahLst/>
            <a:cxnLst/>
            <a:rect l="l" t="t" r="r" b="b"/>
            <a:pathLst>
              <a:path w="812800" h="50800">
                <a:moveTo>
                  <a:pt x="0" y="0"/>
                </a:moveTo>
                <a:lnTo>
                  <a:pt x="812800" y="0"/>
                </a:lnTo>
                <a:lnTo>
                  <a:pt x="8128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7"/>
          <p:cNvSpPr/>
          <p:nvPr/>
        </p:nvSpPr>
        <p:spPr>
          <a:xfrm>
            <a:off x="9525000" y="2082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0E0D0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8"/>
          <p:cNvSpPr/>
          <p:nvPr/>
        </p:nvSpPr>
        <p:spPr>
          <a:xfrm>
            <a:off x="9696450" y="22987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9499600" y="2946400"/>
            <a:ext cx="863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构建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953500" y="33274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58827" y="174536"/>
                </a:moveTo>
                <a:cubicBezTo>
                  <a:pt x="63168" y="178877"/>
                  <a:pt x="70217" y="178877"/>
                  <a:pt x="74558" y="174536"/>
                </a:cubicBezTo>
                <a:lnTo>
                  <a:pt x="130120" y="118973"/>
                </a:lnTo>
                <a:cubicBezTo>
                  <a:pt x="134461" y="114632"/>
                  <a:pt x="134461" y="107583"/>
                  <a:pt x="130120" y="103242"/>
                </a:cubicBezTo>
                <a:cubicBezTo>
                  <a:pt x="125780" y="98901"/>
                  <a:pt x="118730" y="98901"/>
                  <a:pt x="114389" y="103242"/>
                </a:cubicBezTo>
                <a:lnTo>
                  <a:pt x="77788" y="139844"/>
                </a:lnTo>
                <a:lnTo>
                  <a:pt x="77788" y="11112"/>
                </a:lnTo>
                <a:cubicBezTo>
                  <a:pt x="77788" y="4966"/>
                  <a:pt x="72822" y="0"/>
                  <a:pt x="66675" y="0"/>
                </a:cubicBezTo>
                <a:cubicBezTo>
                  <a:pt x="60528" y="0"/>
                  <a:pt x="55563" y="4966"/>
                  <a:pt x="55563" y="11112"/>
                </a:cubicBezTo>
                <a:lnTo>
                  <a:pt x="55563" y="139844"/>
                </a:lnTo>
                <a:lnTo>
                  <a:pt x="18961" y="103242"/>
                </a:lnTo>
                <a:cubicBezTo>
                  <a:pt x="14620" y="98901"/>
                  <a:pt x="7570" y="98901"/>
                  <a:pt x="3230" y="103242"/>
                </a:cubicBezTo>
                <a:cubicBezTo>
                  <a:pt x="-1111" y="107583"/>
                  <a:pt x="-1111" y="114632"/>
                  <a:pt x="3230" y="118973"/>
                </a:cubicBezTo>
                <a:lnTo>
                  <a:pt x="58792" y="174536"/>
                </a:ln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11"/>
          <p:cNvSpPr/>
          <p:nvPr/>
        </p:nvSpPr>
        <p:spPr>
          <a:xfrm>
            <a:off x="7696200" y="3657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80B3EE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2"/>
          <p:cNvSpPr/>
          <p:nvPr/>
        </p:nvSpPr>
        <p:spPr>
          <a:xfrm>
            <a:off x="7915275" y="387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54943" y="6995"/>
                </a:moveTo>
                <a:cubicBezTo>
                  <a:pt x="245641" y="-2307"/>
                  <a:pt x="230535" y="-2307"/>
                  <a:pt x="221233" y="6995"/>
                </a:cubicBezTo>
                <a:cubicBezTo>
                  <a:pt x="211931" y="16297"/>
                  <a:pt x="211931" y="31403"/>
                  <a:pt x="221233" y="40704"/>
                </a:cubicBezTo>
                <a:lnTo>
                  <a:pt x="228228" y="47625"/>
                </a:lnTo>
                <a:lnTo>
                  <a:pt x="20910" y="254943"/>
                </a:lnTo>
                <a:cubicBezTo>
                  <a:pt x="7516" y="268337"/>
                  <a:pt x="0" y="286494"/>
                  <a:pt x="0" y="305470"/>
                </a:cubicBezTo>
                <a:lnTo>
                  <a:pt x="0" y="309563"/>
                </a:lnTo>
                <a:cubicBezTo>
                  <a:pt x="0" y="349002"/>
                  <a:pt x="31998" y="381000"/>
                  <a:pt x="71438" y="381000"/>
                </a:cubicBezTo>
                <a:lnTo>
                  <a:pt x="75530" y="381000"/>
                </a:lnTo>
                <a:cubicBezTo>
                  <a:pt x="94506" y="381000"/>
                  <a:pt x="112663" y="373484"/>
                  <a:pt x="126057" y="360090"/>
                </a:cubicBezTo>
                <a:lnTo>
                  <a:pt x="333375" y="152772"/>
                </a:lnTo>
                <a:lnTo>
                  <a:pt x="340370" y="159767"/>
                </a:lnTo>
                <a:cubicBezTo>
                  <a:pt x="349672" y="169069"/>
                  <a:pt x="364778" y="169069"/>
                  <a:pt x="374079" y="159767"/>
                </a:cubicBezTo>
                <a:cubicBezTo>
                  <a:pt x="383381" y="150465"/>
                  <a:pt x="383381" y="135359"/>
                  <a:pt x="374079" y="126057"/>
                </a:cubicBezTo>
                <a:lnTo>
                  <a:pt x="255017" y="6995"/>
                </a:lnTo>
                <a:close/>
                <a:moveTo>
                  <a:pt x="152772" y="190500"/>
                </a:moveTo>
                <a:lnTo>
                  <a:pt x="261938" y="81335"/>
                </a:lnTo>
                <a:lnTo>
                  <a:pt x="299665" y="119063"/>
                </a:lnTo>
                <a:lnTo>
                  <a:pt x="228228" y="190500"/>
                </a:lnTo>
                <a:lnTo>
                  <a:pt x="152698" y="190500"/>
                </a:ln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3"/>
          <p:cNvSpPr/>
          <p:nvPr/>
        </p:nvSpPr>
        <p:spPr>
          <a:xfrm>
            <a:off x="7670800" y="4521200"/>
            <a:ext cx="863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测试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610600" y="4191000"/>
            <a:ext cx="812800" cy="50800"/>
          </a:xfrm>
          <a:custGeom>
            <a:avLst/>
            <a:gdLst/>
            <a:ahLst/>
            <a:cxnLst/>
            <a:rect l="l" t="t" r="r" b="b"/>
            <a:pathLst>
              <a:path w="812800" h="50800">
                <a:moveTo>
                  <a:pt x="0" y="0"/>
                </a:moveTo>
                <a:lnTo>
                  <a:pt x="812800" y="0"/>
                </a:lnTo>
                <a:lnTo>
                  <a:pt x="8128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5"/>
          <p:cNvSpPr/>
          <p:nvPr/>
        </p:nvSpPr>
        <p:spPr>
          <a:xfrm>
            <a:off x="9525000" y="3657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9" name="Shape 16"/>
          <p:cNvSpPr/>
          <p:nvPr/>
        </p:nvSpPr>
        <p:spPr>
          <a:xfrm>
            <a:off x="9696450" y="38735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60375" y="175840"/>
                </a:moveTo>
                <a:lnTo>
                  <a:pt x="211187" y="175840"/>
                </a:lnTo>
                <a:lnTo>
                  <a:pt x="211187" y="131638"/>
                </a:lnTo>
                <a:lnTo>
                  <a:pt x="260375" y="131638"/>
                </a:lnTo>
                <a:lnTo>
                  <a:pt x="260375" y="175840"/>
                </a:lnTo>
                <a:close/>
                <a:moveTo>
                  <a:pt x="260375" y="23812"/>
                </a:moveTo>
                <a:lnTo>
                  <a:pt x="211187" y="23812"/>
                </a:lnTo>
                <a:lnTo>
                  <a:pt x="211187" y="68982"/>
                </a:lnTo>
                <a:lnTo>
                  <a:pt x="260375" y="68982"/>
                </a:lnTo>
                <a:lnTo>
                  <a:pt x="260375" y="23812"/>
                </a:lnTo>
                <a:close/>
                <a:moveTo>
                  <a:pt x="318567" y="131564"/>
                </a:moveTo>
                <a:lnTo>
                  <a:pt x="269379" y="131564"/>
                </a:lnTo>
                <a:lnTo>
                  <a:pt x="269379" y="175766"/>
                </a:lnTo>
                <a:lnTo>
                  <a:pt x="318567" y="175766"/>
                </a:lnTo>
                <a:lnTo>
                  <a:pt x="318567" y="131564"/>
                </a:lnTo>
                <a:close/>
                <a:moveTo>
                  <a:pt x="202257" y="77912"/>
                </a:moveTo>
                <a:lnTo>
                  <a:pt x="153070" y="77912"/>
                </a:lnTo>
                <a:lnTo>
                  <a:pt x="153070" y="122634"/>
                </a:lnTo>
                <a:lnTo>
                  <a:pt x="202257" y="122634"/>
                </a:lnTo>
                <a:lnTo>
                  <a:pt x="202257" y="77912"/>
                </a:lnTo>
                <a:close/>
                <a:moveTo>
                  <a:pt x="260375" y="77912"/>
                </a:moveTo>
                <a:lnTo>
                  <a:pt x="211187" y="77912"/>
                </a:lnTo>
                <a:lnTo>
                  <a:pt x="211187" y="122634"/>
                </a:lnTo>
                <a:lnTo>
                  <a:pt x="260375" y="122634"/>
                </a:lnTo>
                <a:lnTo>
                  <a:pt x="260375" y="77912"/>
                </a:lnTo>
                <a:close/>
                <a:moveTo>
                  <a:pt x="466353" y="152326"/>
                </a:moveTo>
                <a:cubicBezTo>
                  <a:pt x="455637" y="145107"/>
                  <a:pt x="430932" y="142503"/>
                  <a:pt x="411956" y="146075"/>
                </a:cubicBezTo>
                <a:cubicBezTo>
                  <a:pt x="409501" y="128215"/>
                  <a:pt x="399529" y="112663"/>
                  <a:pt x="381372" y="98673"/>
                </a:cubicBezTo>
                <a:lnTo>
                  <a:pt x="370954" y="91753"/>
                </a:lnTo>
                <a:lnTo>
                  <a:pt x="364034" y="102171"/>
                </a:lnTo>
                <a:cubicBezTo>
                  <a:pt x="350341" y="122858"/>
                  <a:pt x="346621" y="156939"/>
                  <a:pt x="361280" y="179412"/>
                </a:cubicBezTo>
                <a:cubicBezTo>
                  <a:pt x="354806" y="182910"/>
                  <a:pt x="342081" y="187672"/>
                  <a:pt x="325264" y="187375"/>
                </a:cubicBezTo>
                <a:lnTo>
                  <a:pt x="1786" y="187375"/>
                </a:lnTo>
                <a:cubicBezTo>
                  <a:pt x="-4688" y="225177"/>
                  <a:pt x="6102" y="274290"/>
                  <a:pt x="34528" y="308000"/>
                </a:cubicBezTo>
                <a:cubicBezTo>
                  <a:pt x="62136" y="340668"/>
                  <a:pt x="103510" y="357262"/>
                  <a:pt x="157609" y="357262"/>
                </a:cubicBezTo>
                <a:cubicBezTo>
                  <a:pt x="274737" y="357262"/>
                  <a:pt x="361429" y="303312"/>
                  <a:pt x="401985" y="205308"/>
                </a:cubicBezTo>
                <a:cubicBezTo>
                  <a:pt x="417909" y="205606"/>
                  <a:pt x="452289" y="205383"/>
                  <a:pt x="469925" y="171673"/>
                </a:cubicBezTo>
                <a:cubicBezTo>
                  <a:pt x="471041" y="169813"/>
                  <a:pt x="474836" y="161851"/>
                  <a:pt x="476250" y="158948"/>
                </a:cubicBezTo>
                <a:lnTo>
                  <a:pt x="466353" y="152326"/>
                </a:lnTo>
                <a:close/>
                <a:moveTo>
                  <a:pt x="86023" y="131564"/>
                </a:moveTo>
                <a:lnTo>
                  <a:pt x="36909" y="131564"/>
                </a:lnTo>
                <a:lnTo>
                  <a:pt x="36909" y="175766"/>
                </a:lnTo>
                <a:lnTo>
                  <a:pt x="86097" y="175766"/>
                </a:lnTo>
                <a:lnTo>
                  <a:pt x="86097" y="131564"/>
                </a:lnTo>
                <a:lnTo>
                  <a:pt x="86023" y="131564"/>
                </a:lnTo>
                <a:close/>
                <a:moveTo>
                  <a:pt x="144140" y="131564"/>
                </a:moveTo>
                <a:lnTo>
                  <a:pt x="94952" y="131564"/>
                </a:lnTo>
                <a:lnTo>
                  <a:pt x="94952" y="175766"/>
                </a:lnTo>
                <a:lnTo>
                  <a:pt x="144140" y="175766"/>
                </a:lnTo>
                <a:lnTo>
                  <a:pt x="144140" y="131564"/>
                </a:lnTo>
                <a:close/>
                <a:moveTo>
                  <a:pt x="202257" y="131564"/>
                </a:moveTo>
                <a:lnTo>
                  <a:pt x="153070" y="131564"/>
                </a:lnTo>
                <a:lnTo>
                  <a:pt x="153070" y="175766"/>
                </a:lnTo>
                <a:lnTo>
                  <a:pt x="202257" y="175766"/>
                </a:lnTo>
                <a:lnTo>
                  <a:pt x="202257" y="131564"/>
                </a:lnTo>
                <a:close/>
                <a:moveTo>
                  <a:pt x="144140" y="77912"/>
                </a:moveTo>
                <a:lnTo>
                  <a:pt x="94952" y="77912"/>
                </a:lnTo>
                <a:lnTo>
                  <a:pt x="94952" y="122634"/>
                </a:lnTo>
                <a:lnTo>
                  <a:pt x="144140" y="122634"/>
                </a:lnTo>
                <a:lnTo>
                  <a:pt x="144140" y="77912"/>
                </a:ln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7"/>
          <p:cNvSpPr/>
          <p:nvPr/>
        </p:nvSpPr>
        <p:spPr>
          <a:xfrm>
            <a:off x="9499600" y="4521200"/>
            <a:ext cx="863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部署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66675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中期成果与待补齐功能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428750"/>
            <a:ext cx="5689600" cy="4762500"/>
          </a:xfrm>
          <a:custGeom>
            <a:avLst/>
            <a:gdLst/>
            <a:ahLst/>
            <a:cxnLst/>
            <a:rect l="l" t="t" r="r" b="b"/>
            <a:pathLst>
              <a:path w="5689600" h="4762500">
                <a:moveTo>
                  <a:pt x="101584" y="0"/>
                </a:moveTo>
                <a:lnTo>
                  <a:pt x="5588016" y="0"/>
                </a:lnTo>
                <a:cubicBezTo>
                  <a:pt x="5644119" y="0"/>
                  <a:pt x="5689600" y="45481"/>
                  <a:pt x="5689600" y="101584"/>
                </a:cubicBezTo>
                <a:lnTo>
                  <a:pt x="5689600" y="4660916"/>
                </a:lnTo>
                <a:cubicBezTo>
                  <a:pt x="5689600" y="4717019"/>
                  <a:pt x="5644119" y="4762500"/>
                  <a:pt x="5588016" y="4762500"/>
                </a:cubicBezTo>
                <a:lnTo>
                  <a:pt x="101584" y="4762500"/>
                </a:lnTo>
                <a:cubicBezTo>
                  <a:pt x="45481" y="4762500"/>
                  <a:pt x="0" y="4717019"/>
                  <a:pt x="0" y="4660916"/>
                </a:cubicBezTo>
                <a:lnTo>
                  <a:pt x="0" y="101584"/>
                </a:lnTo>
                <a:cubicBezTo>
                  <a:pt x="0" y="45518"/>
                  <a:pt x="45518" y="0"/>
                  <a:pt x="101584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2"/>
          <p:cNvSpPr/>
          <p:nvPr/>
        </p:nvSpPr>
        <p:spPr>
          <a:xfrm>
            <a:off x="558800" y="1733550"/>
            <a:ext cx="5080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24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已完成工作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58800" y="2343150"/>
            <a:ext cx="5080000" cy="965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架构设计与基础功能开发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CI/CD与数据备份策略落地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核心认证、缓存、推送功能验证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48400" y="1428750"/>
            <a:ext cx="5689600" cy="4762500"/>
          </a:xfrm>
          <a:custGeom>
            <a:avLst/>
            <a:gdLst/>
            <a:ahLst/>
            <a:cxnLst/>
            <a:rect l="l" t="t" r="r" b="b"/>
            <a:pathLst>
              <a:path w="5689600" h="4762500">
                <a:moveTo>
                  <a:pt x="101584" y="0"/>
                </a:moveTo>
                <a:lnTo>
                  <a:pt x="5588016" y="0"/>
                </a:lnTo>
                <a:cubicBezTo>
                  <a:pt x="5644119" y="0"/>
                  <a:pt x="5689600" y="45481"/>
                  <a:pt x="5689600" y="101584"/>
                </a:cubicBezTo>
                <a:lnTo>
                  <a:pt x="5689600" y="4660916"/>
                </a:lnTo>
                <a:cubicBezTo>
                  <a:pt x="5689600" y="4717019"/>
                  <a:pt x="5644119" y="4762500"/>
                  <a:pt x="5588016" y="4762500"/>
                </a:cubicBezTo>
                <a:lnTo>
                  <a:pt x="101584" y="4762500"/>
                </a:lnTo>
                <a:cubicBezTo>
                  <a:pt x="45481" y="4762500"/>
                  <a:pt x="0" y="4717019"/>
                  <a:pt x="0" y="4660916"/>
                </a:cubicBezTo>
                <a:lnTo>
                  <a:pt x="0" y="101584"/>
                </a:lnTo>
                <a:cubicBezTo>
                  <a:pt x="0" y="45518"/>
                  <a:pt x="45518" y="0"/>
                  <a:pt x="101584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6553200" y="1733550"/>
            <a:ext cx="5080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2400" dirty="0">
                <a:solidFill>
                  <a:srgbClr val="80B3EE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待完善功能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553200" y="2343150"/>
            <a:ext cx="5080000" cy="965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点赞、收藏、订阅等互动功能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ElasticSearch高性能检索接入</a:t>
            </a:r>
            <a:endParaRPr lang="en-US" sz="1600" dirty="0"/>
          </a:p>
          <a:p>
            <a:pPr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小程序端接入及丰富后台统计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7526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未来：功能、性能、智能化三向扩展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693267" y="2819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0E0D0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>
            <a:off x="1972667" y="3098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00025" y="0"/>
                </a:moveTo>
                <a:cubicBezTo>
                  <a:pt x="231547" y="0"/>
                  <a:pt x="257175" y="19199"/>
                  <a:pt x="257175" y="42863"/>
                </a:cubicBezTo>
                <a:cubicBezTo>
                  <a:pt x="257175" y="52149"/>
                  <a:pt x="253246" y="60722"/>
                  <a:pt x="246459" y="67776"/>
                </a:cubicBezTo>
                <a:cubicBezTo>
                  <a:pt x="240566" y="73938"/>
                  <a:pt x="235744" y="81439"/>
                  <a:pt x="235744" y="90011"/>
                </a:cubicBezTo>
                <a:cubicBezTo>
                  <a:pt x="235744" y="103406"/>
                  <a:pt x="246638" y="114300"/>
                  <a:pt x="260033" y="114300"/>
                </a:cubicBezTo>
                <a:lnTo>
                  <a:pt x="300038" y="114300"/>
                </a:lnTo>
                <a:cubicBezTo>
                  <a:pt x="323701" y="114300"/>
                  <a:pt x="342900" y="133499"/>
                  <a:pt x="342900" y="157163"/>
                </a:cubicBezTo>
                <a:lnTo>
                  <a:pt x="342900" y="197168"/>
                </a:lnTo>
                <a:cubicBezTo>
                  <a:pt x="342900" y="210562"/>
                  <a:pt x="353794" y="221456"/>
                  <a:pt x="367189" y="221456"/>
                </a:cubicBezTo>
                <a:cubicBezTo>
                  <a:pt x="375672" y="221456"/>
                  <a:pt x="383262" y="216634"/>
                  <a:pt x="389424" y="210741"/>
                </a:cubicBezTo>
                <a:cubicBezTo>
                  <a:pt x="396478" y="204043"/>
                  <a:pt x="405051" y="200025"/>
                  <a:pt x="414337" y="200025"/>
                </a:cubicBezTo>
                <a:cubicBezTo>
                  <a:pt x="438001" y="200025"/>
                  <a:pt x="457200" y="225653"/>
                  <a:pt x="457200" y="257175"/>
                </a:cubicBezTo>
                <a:cubicBezTo>
                  <a:pt x="457200" y="288697"/>
                  <a:pt x="438001" y="314325"/>
                  <a:pt x="414337" y="314325"/>
                </a:cubicBezTo>
                <a:cubicBezTo>
                  <a:pt x="405051" y="314325"/>
                  <a:pt x="396389" y="310396"/>
                  <a:pt x="389424" y="303609"/>
                </a:cubicBezTo>
                <a:cubicBezTo>
                  <a:pt x="383262" y="297716"/>
                  <a:pt x="375761" y="292894"/>
                  <a:pt x="367189" y="292894"/>
                </a:cubicBezTo>
                <a:cubicBezTo>
                  <a:pt x="353794" y="292894"/>
                  <a:pt x="342900" y="303788"/>
                  <a:pt x="342900" y="317183"/>
                </a:cubicBezTo>
                <a:lnTo>
                  <a:pt x="342900" y="414338"/>
                </a:lnTo>
                <a:cubicBezTo>
                  <a:pt x="342900" y="438001"/>
                  <a:pt x="323701" y="457200"/>
                  <a:pt x="300038" y="457200"/>
                </a:cubicBezTo>
                <a:lnTo>
                  <a:pt x="249317" y="457200"/>
                </a:lnTo>
                <a:cubicBezTo>
                  <a:pt x="237887" y="457200"/>
                  <a:pt x="228600" y="447913"/>
                  <a:pt x="228600" y="436483"/>
                </a:cubicBezTo>
                <a:cubicBezTo>
                  <a:pt x="228600" y="428268"/>
                  <a:pt x="233779" y="421035"/>
                  <a:pt x="240387" y="416123"/>
                </a:cubicBezTo>
                <a:cubicBezTo>
                  <a:pt x="250746" y="408355"/>
                  <a:pt x="257175" y="397639"/>
                  <a:pt x="257175" y="385763"/>
                </a:cubicBezTo>
                <a:cubicBezTo>
                  <a:pt x="257175" y="362099"/>
                  <a:pt x="231547" y="342900"/>
                  <a:pt x="200025" y="342900"/>
                </a:cubicBezTo>
                <a:cubicBezTo>
                  <a:pt x="168503" y="342900"/>
                  <a:pt x="142875" y="362099"/>
                  <a:pt x="142875" y="385763"/>
                </a:cubicBezTo>
                <a:cubicBezTo>
                  <a:pt x="142875" y="397639"/>
                  <a:pt x="149304" y="408355"/>
                  <a:pt x="159663" y="416123"/>
                </a:cubicBezTo>
                <a:cubicBezTo>
                  <a:pt x="166271" y="421035"/>
                  <a:pt x="171450" y="428179"/>
                  <a:pt x="171450" y="436483"/>
                </a:cubicBezTo>
                <a:cubicBezTo>
                  <a:pt x="171450" y="447913"/>
                  <a:pt x="162163" y="457200"/>
                  <a:pt x="150733" y="457200"/>
                </a:cubicBezTo>
                <a:lnTo>
                  <a:pt x="42863" y="457200"/>
                </a:lnTo>
                <a:cubicBezTo>
                  <a:pt x="19199" y="457200"/>
                  <a:pt x="0" y="438001"/>
                  <a:pt x="0" y="414338"/>
                </a:cubicBezTo>
                <a:lnTo>
                  <a:pt x="0" y="306467"/>
                </a:lnTo>
                <a:cubicBezTo>
                  <a:pt x="0" y="295037"/>
                  <a:pt x="9287" y="285750"/>
                  <a:pt x="20717" y="285750"/>
                </a:cubicBezTo>
                <a:cubicBezTo>
                  <a:pt x="28932" y="285750"/>
                  <a:pt x="36165" y="290929"/>
                  <a:pt x="41077" y="297537"/>
                </a:cubicBezTo>
                <a:cubicBezTo>
                  <a:pt x="48845" y="307896"/>
                  <a:pt x="59561" y="314325"/>
                  <a:pt x="71438" y="314325"/>
                </a:cubicBezTo>
                <a:cubicBezTo>
                  <a:pt x="95101" y="314325"/>
                  <a:pt x="114300" y="288697"/>
                  <a:pt x="114300" y="257175"/>
                </a:cubicBezTo>
                <a:cubicBezTo>
                  <a:pt x="114300" y="225653"/>
                  <a:pt x="95101" y="200025"/>
                  <a:pt x="71438" y="200025"/>
                </a:cubicBezTo>
                <a:cubicBezTo>
                  <a:pt x="59561" y="200025"/>
                  <a:pt x="48845" y="206454"/>
                  <a:pt x="41077" y="216813"/>
                </a:cubicBezTo>
                <a:cubicBezTo>
                  <a:pt x="36165" y="223421"/>
                  <a:pt x="29021" y="228600"/>
                  <a:pt x="20717" y="228600"/>
                </a:cubicBezTo>
                <a:cubicBezTo>
                  <a:pt x="9287" y="228600"/>
                  <a:pt x="0" y="219313"/>
                  <a:pt x="0" y="207883"/>
                </a:cubicBezTo>
                <a:lnTo>
                  <a:pt x="0" y="157163"/>
                </a:lnTo>
                <a:cubicBezTo>
                  <a:pt x="0" y="133499"/>
                  <a:pt x="19199" y="114300"/>
                  <a:pt x="42863" y="114300"/>
                </a:cubicBezTo>
                <a:lnTo>
                  <a:pt x="140018" y="114300"/>
                </a:lnTo>
                <a:cubicBezTo>
                  <a:pt x="153412" y="114300"/>
                  <a:pt x="164306" y="103406"/>
                  <a:pt x="164306" y="90011"/>
                </a:cubicBezTo>
                <a:cubicBezTo>
                  <a:pt x="164306" y="81528"/>
                  <a:pt x="159484" y="73938"/>
                  <a:pt x="153591" y="67776"/>
                </a:cubicBezTo>
                <a:cubicBezTo>
                  <a:pt x="146893" y="60722"/>
                  <a:pt x="142875" y="52149"/>
                  <a:pt x="142875" y="42863"/>
                </a:cubicBezTo>
                <a:cubicBezTo>
                  <a:pt x="142875" y="19199"/>
                  <a:pt x="168503" y="0"/>
                  <a:pt x="200025" y="0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1490067" y="3987800"/>
            <a:ext cx="142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功能扩展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4394200"/>
            <a:ext cx="3492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新增点赞收藏、已读状态、批量操作，提升互动性与管理效率。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587802" y="2819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0B3EE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Shape 6"/>
          <p:cNvSpPr/>
          <p:nvPr/>
        </p:nvSpPr>
        <p:spPr>
          <a:xfrm>
            <a:off x="5867202" y="3098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285750"/>
                </a:moveTo>
                <a:lnTo>
                  <a:pt x="21878" y="285750"/>
                </a:lnTo>
                <a:cubicBezTo>
                  <a:pt x="-357" y="285750"/>
                  <a:pt x="-14020" y="261551"/>
                  <a:pt x="-2590" y="242441"/>
                </a:cubicBezTo>
                <a:lnTo>
                  <a:pt x="44648" y="163681"/>
                </a:lnTo>
                <a:cubicBezTo>
                  <a:pt x="52417" y="150733"/>
                  <a:pt x="66348" y="142875"/>
                  <a:pt x="81439" y="142875"/>
                </a:cubicBezTo>
                <a:lnTo>
                  <a:pt x="166271" y="142875"/>
                </a:lnTo>
                <a:cubicBezTo>
                  <a:pt x="234226" y="27771"/>
                  <a:pt x="335578" y="21967"/>
                  <a:pt x="403354" y="31879"/>
                </a:cubicBezTo>
                <a:cubicBezTo>
                  <a:pt x="414784" y="33576"/>
                  <a:pt x="423714" y="42505"/>
                  <a:pt x="425321" y="53846"/>
                </a:cubicBezTo>
                <a:cubicBezTo>
                  <a:pt x="435233" y="121622"/>
                  <a:pt x="429429" y="222974"/>
                  <a:pt x="314325" y="290929"/>
                </a:cubicBezTo>
                <a:lnTo>
                  <a:pt x="314325" y="375761"/>
                </a:lnTo>
                <a:cubicBezTo>
                  <a:pt x="314325" y="390852"/>
                  <a:pt x="306467" y="404783"/>
                  <a:pt x="293519" y="412552"/>
                </a:cubicBezTo>
                <a:lnTo>
                  <a:pt x="214759" y="459790"/>
                </a:lnTo>
                <a:cubicBezTo>
                  <a:pt x="195739" y="471220"/>
                  <a:pt x="171450" y="457468"/>
                  <a:pt x="171450" y="435322"/>
                </a:cubicBezTo>
                <a:lnTo>
                  <a:pt x="171450" y="342900"/>
                </a:lnTo>
                <a:cubicBezTo>
                  <a:pt x="171450" y="311378"/>
                  <a:pt x="145822" y="285750"/>
                  <a:pt x="114300" y="285750"/>
                </a:cubicBezTo>
                <a:lnTo>
                  <a:pt x="114211" y="285750"/>
                </a:lnTo>
                <a:close/>
                <a:moveTo>
                  <a:pt x="357188" y="142875"/>
                </a:moveTo>
                <a:cubicBezTo>
                  <a:pt x="357188" y="119219"/>
                  <a:pt x="337981" y="100013"/>
                  <a:pt x="314325" y="100013"/>
                </a:cubicBezTo>
                <a:cubicBezTo>
                  <a:pt x="290669" y="100013"/>
                  <a:pt x="271463" y="119219"/>
                  <a:pt x="271463" y="142875"/>
                </a:cubicBezTo>
                <a:cubicBezTo>
                  <a:pt x="271463" y="166531"/>
                  <a:pt x="290669" y="185738"/>
                  <a:pt x="314325" y="185738"/>
                </a:cubicBezTo>
                <a:cubicBezTo>
                  <a:pt x="337981" y="185738"/>
                  <a:pt x="357188" y="166531"/>
                  <a:pt x="357188" y="142875"/>
                </a:cubicBez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5270302" y="3987800"/>
            <a:ext cx="1651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性能与架构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351734" y="4394200"/>
            <a:ext cx="3492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接入ES优化搜索，Redis集群提升缓存，并视业务拆分微服务。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482336" y="2819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10"/>
          <p:cNvSpPr/>
          <p:nvPr/>
        </p:nvSpPr>
        <p:spPr>
          <a:xfrm>
            <a:off x="9761736" y="3098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07156" y="50006"/>
                </a:moveTo>
                <a:cubicBezTo>
                  <a:pt x="107156" y="22414"/>
                  <a:pt x="129570" y="0"/>
                  <a:pt x="157163" y="0"/>
                </a:cubicBezTo>
                <a:lnTo>
                  <a:pt x="178594" y="0"/>
                </a:lnTo>
                <a:cubicBezTo>
                  <a:pt x="194399" y="0"/>
                  <a:pt x="207169" y="12769"/>
                  <a:pt x="207169" y="28575"/>
                </a:cubicBezTo>
                <a:lnTo>
                  <a:pt x="207169" y="428625"/>
                </a:lnTo>
                <a:cubicBezTo>
                  <a:pt x="207169" y="444431"/>
                  <a:pt x="194399" y="457200"/>
                  <a:pt x="178594" y="457200"/>
                </a:cubicBezTo>
                <a:lnTo>
                  <a:pt x="150019" y="457200"/>
                </a:lnTo>
                <a:cubicBezTo>
                  <a:pt x="123408" y="457200"/>
                  <a:pt x="100995" y="438983"/>
                  <a:pt x="94655" y="414338"/>
                </a:cubicBezTo>
                <a:cubicBezTo>
                  <a:pt x="94030" y="414338"/>
                  <a:pt x="93494" y="414338"/>
                  <a:pt x="92869" y="414338"/>
                </a:cubicBezTo>
                <a:cubicBezTo>
                  <a:pt x="53400" y="414338"/>
                  <a:pt x="21431" y="382369"/>
                  <a:pt x="21431" y="342900"/>
                </a:cubicBezTo>
                <a:cubicBezTo>
                  <a:pt x="21431" y="326827"/>
                  <a:pt x="26789" y="312003"/>
                  <a:pt x="35719" y="300038"/>
                </a:cubicBezTo>
                <a:cubicBezTo>
                  <a:pt x="18395" y="287000"/>
                  <a:pt x="7144" y="266283"/>
                  <a:pt x="7144" y="242888"/>
                </a:cubicBezTo>
                <a:cubicBezTo>
                  <a:pt x="7144" y="215295"/>
                  <a:pt x="22860" y="191274"/>
                  <a:pt x="45720" y="179397"/>
                </a:cubicBezTo>
                <a:cubicBezTo>
                  <a:pt x="39380" y="168682"/>
                  <a:pt x="35719" y="156180"/>
                  <a:pt x="35719" y="142875"/>
                </a:cubicBezTo>
                <a:cubicBezTo>
                  <a:pt x="35719" y="103406"/>
                  <a:pt x="67687" y="71438"/>
                  <a:pt x="107156" y="71438"/>
                </a:cubicBezTo>
                <a:lnTo>
                  <a:pt x="107156" y="50006"/>
                </a:lnTo>
                <a:close/>
                <a:moveTo>
                  <a:pt x="350044" y="50006"/>
                </a:moveTo>
                <a:lnTo>
                  <a:pt x="350044" y="71438"/>
                </a:lnTo>
                <a:cubicBezTo>
                  <a:pt x="389513" y="71438"/>
                  <a:pt x="421481" y="103406"/>
                  <a:pt x="421481" y="142875"/>
                </a:cubicBezTo>
                <a:cubicBezTo>
                  <a:pt x="421481" y="156270"/>
                  <a:pt x="417820" y="168771"/>
                  <a:pt x="411480" y="179397"/>
                </a:cubicBezTo>
                <a:cubicBezTo>
                  <a:pt x="434429" y="191274"/>
                  <a:pt x="450056" y="215205"/>
                  <a:pt x="450056" y="242888"/>
                </a:cubicBezTo>
                <a:cubicBezTo>
                  <a:pt x="450056" y="266283"/>
                  <a:pt x="438805" y="287000"/>
                  <a:pt x="421481" y="300038"/>
                </a:cubicBezTo>
                <a:cubicBezTo>
                  <a:pt x="430411" y="312003"/>
                  <a:pt x="435769" y="326827"/>
                  <a:pt x="435769" y="342900"/>
                </a:cubicBezTo>
                <a:cubicBezTo>
                  <a:pt x="435769" y="382369"/>
                  <a:pt x="403800" y="414338"/>
                  <a:pt x="364331" y="414338"/>
                </a:cubicBezTo>
                <a:cubicBezTo>
                  <a:pt x="363706" y="414338"/>
                  <a:pt x="363170" y="414338"/>
                  <a:pt x="362545" y="414338"/>
                </a:cubicBezTo>
                <a:cubicBezTo>
                  <a:pt x="356205" y="438983"/>
                  <a:pt x="333792" y="457200"/>
                  <a:pt x="307181" y="457200"/>
                </a:cubicBezTo>
                <a:lnTo>
                  <a:pt x="278606" y="457200"/>
                </a:lnTo>
                <a:cubicBezTo>
                  <a:pt x="262801" y="457200"/>
                  <a:pt x="250031" y="444431"/>
                  <a:pt x="250031" y="428625"/>
                </a:cubicBezTo>
                <a:lnTo>
                  <a:pt x="250031" y="28575"/>
                </a:lnTo>
                <a:cubicBezTo>
                  <a:pt x="250031" y="12769"/>
                  <a:pt x="262801" y="0"/>
                  <a:pt x="278606" y="0"/>
                </a:cubicBezTo>
                <a:lnTo>
                  <a:pt x="300038" y="0"/>
                </a:lnTo>
                <a:cubicBezTo>
                  <a:pt x="327630" y="0"/>
                  <a:pt x="350044" y="22414"/>
                  <a:pt x="350044" y="50006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9164836" y="3987800"/>
            <a:ext cx="1651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智能化提升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246269" y="4394200"/>
            <a:ext cx="3492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基于兴趣标签个性化推荐，AI辅助审核与日志预警，持续演进。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81200"/>
            <a:ext cx="5943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评审结论与风险可控性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641600"/>
            <a:ext cx="5435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架构设计</a:t>
            </a:r>
            <a:r>
              <a:rPr lang="en-US" sz="16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分层清晰、模块独立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，满足高可用、可扩展、安全等核心指标。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3454400"/>
            <a:ext cx="5435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技术选型成熟，Docker+CI/CD降低运维复杂度；当前进度符合里程碑。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4267200"/>
            <a:ext cx="5435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数据备份与安全措施到位，检索性能瓶颈已规划ES方案，</a:t>
            </a:r>
            <a:r>
              <a:rPr lang="en-US" sz="1600" dirty="0">
                <a:solidFill>
                  <a:srgbClr val="FFFFFF"/>
                </a:solidFill>
                <a:highlight>
                  <a:srgbClr val="80B3EE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整体风险可控 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，具备继续投入资源推进的条件。</a:t>
            </a:r>
            <a:endParaRPr lang="en-US" sz="1600" dirty="0"/>
          </a:p>
        </p:txBody>
      </p:sp>
      <p:pic>
        <p:nvPicPr>
          <p:cNvPr id="7" name="Image 1" descr="https://kimi-web-img.moonshot.cn/img/wallpapercave.com/42447ba963e546f625d747292352478d0c1b6aef.jpg"/>
          <p:cNvPicPr>
            <a:picLocks noChangeAspect="1"/>
          </p:cNvPicPr>
          <p:nvPr/>
        </p:nvPicPr>
        <p:blipFill>
          <a:blip r:embed="rId2"/>
          <a:srcRect l="18750" r="18750"/>
          <a:stretch>
            <a:fillRect/>
          </a:stretch>
        </p:blipFill>
        <p:spPr>
          <a:xfrm>
            <a:off x="7391400" y="1803400"/>
            <a:ext cx="3251200" cy="3251200"/>
          </a:xfrm>
          <a:prstGeom prst="roundRect">
            <a:avLst>
              <a:gd name="adj" fmla="val 50000"/>
            </a:avLst>
          </a:prstGeom>
        </p:spPr>
      </p:pic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1176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待决议题与后续行动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879600"/>
            <a:ext cx="11684000" cy="812800"/>
          </a:xfrm>
          <a:custGeom>
            <a:avLst/>
            <a:gdLst/>
            <a:ahLst/>
            <a:cxnLst/>
            <a:rect l="l" t="t" r="r" b="b"/>
            <a:pathLst>
              <a:path w="11684000" h="8128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711200"/>
                </a:lnTo>
                <a:cubicBezTo>
                  <a:pt x="11684000" y="767275"/>
                  <a:pt x="11638475" y="812800"/>
                  <a:pt x="115824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>
            <a:off x="406400" y="2032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152400" y="2032000"/>
            <a:ext cx="1016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17600" y="2032000"/>
            <a:ext cx="4762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是否提前接入 </a:t>
            </a:r>
            <a:r>
              <a:rPr lang="en-US" sz="14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ElasticSearch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，以应对未来公告数据量增长？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2895600"/>
            <a:ext cx="11684000" cy="812800"/>
          </a:xfrm>
          <a:custGeom>
            <a:avLst/>
            <a:gdLst/>
            <a:ahLst/>
            <a:cxnLst/>
            <a:rect l="l" t="t" r="r" b="b"/>
            <a:pathLst>
              <a:path w="11684000" h="8128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711200"/>
                </a:lnTo>
                <a:cubicBezTo>
                  <a:pt x="11684000" y="767275"/>
                  <a:pt x="11638475" y="812800"/>
                  <a:pt x="115824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0E0D0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Shape 6"/>
          <p:cNvSpPr/>
          <p:nvPr/>
        </p:nvSpPr>
        <p:spPr>
          <a:xfrm>
            <a:off x="406400" y="3048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152400" y="3048000"/>
            <a:ext cx="1016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117600" y="3048000"/>
            <a:ext cx="5334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微信小程序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开发优先级是否需要提升，以满足师生移动端访问需求？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3911600"/>
            <a:ext cx="11684000" cy="812800"/>
          </a:xfrm>
          <a:custGeom>
            <a:avLst/>
            <a:gdLst/>
            <a:ahLst/>
            <a:cxnLst/>
            <a:rect l="l" t="t" r="r" b="b"/>
            <a:pathLst>
              <a:path w="11684000" h="8128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711200"/>
                </a:lnTo>
                <a:cubicBezTo>
                  <a:pt x="11684000" y="767275"/>
                  <a:pt x="11638475" y="812800"/>
                  <a:pt x="115824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10"/>
          <p:cNvSpPr/>
          <p:nvPr/>
        </p:nvSpPr>
        <p:spPr>
          <a:xfrm>
            <a:off x="406400" y="4064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152400" y="4064000"/>
            <a:ext cx="1016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117600" y="4064000"/>
            <a:ext cx="5486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系统监控指标（如并发量、响应时间）是否需要补充更多维度？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4927600"/>
            <a:ext cx="11684000" cy="812800"/>
          </a:xfrm>
          <a:custGeom>
            <a:avLst/>
            <a:gdLst/>
            <a:ahLst/>
            <a:cxnLst/>
            <a:rect l="l" t="t" r="r" b="b"/>
            <a:pathLst>
              <a:path w="11684000" h="8128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711200"/>
                </a:lnTo>
                <a:cubicBezTo>
                  <a:pt x="11684000" y="767275"/>
                  <a:pt x="11638475" y="812800"/>
                  <a:pt x="115824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7" name="Shape 14"/>
          <p:cNvSpPr/>
          <p:nvPr/>
        </p:nvSpPr>
        <p:spPr>
          <a:xfrm>
            <a:off x="406400" y="5080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5"/>
          <p:cNvSpPr/>
          <p:nvPr/>
        </p:nvSpPr>
        <p:spPr>
          <a:xfrm>
            <a:off x="152400" y="5080000"/>
            <a:ext cx="1016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117600" y="5080000"/>
            <a:ext cx="4800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是否需要增加</a:t>
            </a:r>
            <a:r>
              <a:rPr lang="en-US" sz="14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用户反馈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功能，以便收集使用问题与需求建议？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8600000">
            <a:off x="-2628900" y="1578610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 rot="18600000">
            <a:off x="-2628900" y="1578610"/>
            <a:ext cx="5962650" cy="59626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558925" y="5872480"/>
            <a:ext cx="1478915" cy="1478915"/>
          </a:xfrm>
          <a:prstGeom prst="ellipse">
            <a:avLst/>
          </a:prstGeom>
          <a:solidFill>
            <a:srgbClr val="E4F3F7">
              <a:alpha val="9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1558925" y="5872480"/>
            <a:ext cx="1478915" cy="14789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768205" y="2360930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9768205" y="2360930"/>
            <a:ext cx="4990465" cy="4990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189335" y="1578610"/>
            <a:ext cx="1478280" cy="1478280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11189335" y="1578610"/>
            <a:ext cx="1478280" cy="14782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66353" y="2042795"/>
            <a:ext cx="10418445" cy="14859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Kimi AI 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2630" y="5266055"/>
            <a:ext cx="3343275" cy="463550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769347" y="3868507"/>
            <a:ext cx="6653306" cy="9608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dirty="0">
                <a:solidFill>
                  <a:srgbClr val="63BCC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模块总体定位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88313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5188313" y="1594675"/>
            <a:ext cx="1815374" cy="181537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549400"/>
            <a:ext cx="12192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36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平台使命：替代微信群与公告栏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260600"/>
            <a:ext cx="9753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青言速递以Web形态承载校园全域公告，终结微信群碎片化与纸质栏滞后性，为学生、教师、管理员三类角色提供统一数字通道，实现信息</a:t>
            </a:r>
            <a:r>
              <a:rPr lang="en-US" sz="1600" dirty="0">
                <a:solidFill>
                  <a:srgbClr val="FFFFFF"/>
                </a:solidFill>
                <a:highlight>
                  <a:srgbClr val="80B3EE">
                    <a:alpha val="10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一键发布、秒级触达、全程可管 </a:t>
            </a: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，奠定校园智慧通知基础设施。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276600"/>
            <a:ext cx="3695700" cy="2032000"/>
          </a:xfrm>
          <a:custGeom>
            <a:avLst/>
            <a:gdLst/>
            <a:ahLst/>
            <a:cxnLst/>
            <a:rect l="l" t="t" r="r" b="b"/>
            <a:pathLst>
              <a:path w="3695700" h="20320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930400"/>
                </a:lnTo>
                <a:cubicBezTo>
                  <a:pt x="3695700" y="1986475"/>
                  <a:pt x="3650175" y="2032000"/>
                  <a:pt x="35941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Shape 3"/>
          <p:cNvSpPr/>
          <p:nvPr/>
        </p:nvSpPr>
        <p:spPr>
          <a:xfrm>
            <a:off x="1693267" y="3479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Shape 4"/>
          <p:cNvSpPr/>
          <p:nvPr/>
        </p:nvSpPr>
        <p:spPr>
          <a:xfrm>
            <a:off x="1888530" y="36957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399157" y="-19571"/>
                </a:moveTo>
                <a:cubicBezTo>
                  <a:pt x="406450" y="-22175"/>
                  <a:pt x="414486" y="-20315"/>
                  <a:pt x="419993" y="-14883"/>
                </a:cubicBezTo>
                <a:cubicBezTo>
                  <a:pt x="425500" y="-9451"/>
                  <a:pt x="427286" y="-1339"/>
                  <a:pt x="424681" y="5953"/>
                </a:cubicBezTo>
                <a:lnTo>
                  <a:pt x="292224" y="375717"/>
                </a:lnTo>
                <a:cubicBezTo>
                  <a:pt x="288503" y="386060"/>
                  <a:pt x="278755" y="392906"/>
                  <a:pt x="267816" y="392906"/>
                </a:cubicBezTo>
                <a:cubicBezTo>
                  <a:pt x="257249" y="392906"/>
                  <a:pt x="247724" y="386507"/>
                  <a:pt x="243780" y="376758"/>
                </a:cubicBezTo>
                <a:lnTo>
                  <a:pt x="196007" y="259184"/>
                </a:lnTo>
                <a:cubicBezTo>
                  <a:pt x="192658" y="250999"/>
                  <a:pt x="194146" y="241622"/>
                  <a:pt x="199876" y="234925"/>
                </a:cubicBezTo>
                <a:lnTo>
                  <a:pt x="270197" y="151284"/>
                </a:lnTo>
                <a:cubicBezTo>
                  <a:pt x="273993" y="146745"/>
                  <a:pt x="273695" y="140122"/>
                  <a:pt x="269528" y="135954"/>
                </a:cubicBezTo>
                <a:cubicBezTo>
                  <a:pt x="265361" y="131787"/>
                  <a:pt x="258663" y="131490"/>
                  <a:pt x="254198" y="135285"/>
                </a:cubicBezTo>
                <a:lnTo>
                  <a:pt x="170557" y="205457"/>
                </a:lnTo>
                <a:cubicBezTo>
                  <a:pt x="163785" y="211113"/>
                  <a:pt x="154484" y="212601"/>
                  <a:pt x="146298" y="209327"/>
                </a:cubicBezTo>
                <a:lnTo>
                  <a:pt x="28352" y="161330"/>
                </a:lnTo>
                <a:cubicBezTo>
                  <a:pt x="18604" y="157386"/>
                  <a:pt x="12204" y="147861"/>
                  <a:pt x="12204" y="137294"/>
                </a:cubicBezTo>
                <a:cubicBezTo>
                  <a:pt x="12204" y="126355"/>
                  <a:pt x="19050" y="116607"/>
                  <a:pt x="29394" y="112886"/>
                </a:cubicBezTo>
                <a:lnTo>
                  <a:pt x="399157" y="-19571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1388467" y="4445000"/>
            <a:ext cx="142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一键发布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01067" y="4851400"/>
            <a:ext cx="2997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统一数字通道，简化发布流程。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250134" y="3276600"/>
            <a:ext cx="3695700" cy="2032000"/>
          </a:xfrm>
          <a:custGeom>
            <a:avLst/>
            <a:gdLst/>
            <a:ahLst/>
            <a:cxnLst/>
            <a:rect l="l" t="t" r="r" b="b"/>
            <a:pathLst>
              <a:path w="3695700" h="20320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930400"/>
                </a:lnTo>
                <a:cubicBezTo>
                  <a:pt x="3695700" y="1986475"/>
                  <a:pt x="3650175" y="2032000"/>
                  <a:pt x="35941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0E0D0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8"/>
          <p:cNvSpPr/>
          <p:nvPr/>
        </p:nvSpPr>
        <p:spPr>
          <a:xfrm>
            <a:off x="5689402" y="3479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9"/>
          <p:cNvSpPr/>
          <p:nvPr/>
        </p:nvSpPr>
        <p:spPr>
          <a:xfrm>
            <a:off x="5932289" y="36957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252115" y="-7367"/>
                </a:moveTo>
                <a:cubicBezTo>
                  <a:pt x="260970" y="-967"/>
                  <a:pt x="264244" y="10641"/>
                  <a:pt x="260226" y="20762"/>
                </a:cubicBezTo>
                <a:lnTo>
                  <a:pt x="201885" y="166688"/>
                </a:lnTo>
                <a:lnTo>
                  <a:pt x="309563" y="166688"/>
                </a:lnTo>
                <a:cubicBezTo>
                  <a:pt x="319608" y="166688"/>
                  <a:pt x="328538" y="172938"/>
                  <a:pt x="331961" y="182389"/>
                </a:cubicBezTo>
                <a:cubicBezTo>
                  <a:pt x="335384" y="191839"/>
                  <a:pt x="332482" y="202406"/>
                  <a:pt x="324817" y="208806"/>
                </a:cubicBezTo>
                <a:lnTo>
                  <a:pt x="110505" y="387400"/>
                </a:lnTo>
                <a:cubicBezTo>
                  <a:pt x="102096" y="394395"/>
                  <a:pt x="90115" y="394767"/>
                  <a:pt x="81260" y="388367"/>
                </a:cubicBezTo>
                <a:cubicBezTo>
                  <a:pt x="72405" y="381967"/>
                  <a:pt x="69131" y="370359"/>
                  <a:pt x="73149" y="360238"/>
                </a:cubicBezTo>
                <a:lnTo>
                  <a:pt x="131490" y="214313"/>
                </a:lnTo>
                <a:lnTo>
                  <a:pt x="23812" y="214313"/>
                </a:lnTo>
                <a:cubicBezTo>
                  <a:pt x="13767" y="214313"/>
                  <a:pt x="4837" y="208062"/>
                  <a:pt x="1414" y="198611"/>
                </a:cubicBezTo>
                <a:cubicBezTo>
                  <a:pt x="-2009" y="189161"/>
                  <a:pt x="893" y="178594"/>
                  <a:pt x="8558" y="172194"/>
                </a:cubicBezTo>
                <a:lnTo>
                  <a:pt x="222870" y="-6400"/>
                </a:lnTo>
                <a:cubicBezTo>
                  <a:pt x="231279" y="-13395"/>
                  <a:pt x="243260" y="-13767"/>
                  <a:pt x="252115" y="-7367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0"/>
          <p:cNvSpPr/>
          <p:nvPr/>
        </p:nvSpPr>
        <p:spPr>
          <a:xfrm>
            <a:off x="5384602" y="4445000"/>
            <a:ext cx="142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秒级触达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597202" y="4851400"/>
            <a:ext cx="2997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高效信息传递，确保消息及时。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246467" y="3276600"/>
            <a:ext cx="3695700" cy="2032000"/>
          </a:xfrm>
          <a:custGeom>
            <a:avLst/>
            <a:gdLst/>
            <a:ahLst/>
            <a:cxnLst/>
            <a:rect l="l" t="t" r="r" b="b"/>
            <a:pathLst>
              <a:path w="3695700" h="20320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930400"/>
                </a:lnTo>
                <a:cubicBezTo>
                  <a:pt x="3695700" y="1986475"/>
                  <a:pt x="3650175" y="2032000"/>
                  <a:pt x="35941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3"/>
          <p:cNvSpPr/>
          <p:nvPr/>
        </p:nvSpPr>
        <p:spPr>
          <a:xfrm>
            <a:off x="9685734" y="3479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7" name="Shape 14"/>
          <p:cNvSpPr/>
          <p:nvPr/>
        </p:nvSpPr>
        <p:spPr>
          <a:xfrm>
            <a:off x="9904809" y="3695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193923" y="0"/>
                  <a:pt x="197346" y="744"/>
                  <a:pt x="200471" y="2158"/>
                </a:cubicBezTo>
                <a:lnTo>
                  <a:pt x="340668" y="61615"/>
                </a:lnTo>
                <a:cubicBezTo>
                  <a:pt x="357039" y="68535"/>
                  <a:pt x="369243" y="84683"/>
                  <a:pt x="369168" y="104180"/>
                </a:cubicBezTo>
                <a:cubicBezTo>
                  <a:pt x="368796" y="177998"/>
                  <a:pt x="338435" y="313060"/>
                  <a:pt x="210220" y="374452"/>
                </a:cubicBezTo>
                <a:cubicBezTo>
                  <a:pt x="197793" y="380405"/>
                  <a:pt x="183356" y="380405"/>
                  <a:pt x="170929" y="374452"/>
                </a:cubicBezTo>
                <a:cubicBezTo>
                  <a:pt x="42639" y="313060"/>
                  <a:pt x="12353" y="177998"/>
                  <a:pt x="11981" y="104180"/>
                </a:cubicBezTo>
                <a:cubicBezTo>
                  <a:pt x="11906" y="84683"/>
                  <a:pt x="24110" y="68535"/>
                  <a:pt x="40481" y="61615"/>
                </a:cubicBezTo>
                <a:lnTo>
                  <a:pt x="180603" y="2158"/>
                </a:lnTo>
                <a:cubicBezTo>
                  <a:pt x="183728" y="744"/>
                  <a:pt x="187077" y="0"/>
                  <a:pt x="190500" y="0"/>
                </a:cubicBezTo>
                <a:close/>
                <a:moveTo>
                  <a:pt x="190500" y="49709"/>
                </a:moveTo>
                <a:lnTo>
                  <a:pt x="190500" y="331068"/>
                </a:lnTo>
                <a:cubicBezTo>
                  <a:pt x="293191" y="281360"/>
                  <a:pt x="320799" y="171227"/>
                  <a:pt x="321469" y="105296"/>
                </a:cubicBezTo>
                <a:lnTo>
                  <a:pt x="190500" y="49783"/>
                </a:lnTo>
                <a:lnTo>
                  <a:pt x="190500" y="49783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5"/>
          <p:cNvSpPr/>
          <p:nvPr/>
        </p:nvSpPr>
        <p:spPr>
          <a:xfrm>
            <a:off x="9380934" y="4445000"/>
            <a:ext cx="142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全程可管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504634" y="4851400"/>
            <a:ext cx="3175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智慧通知管理，奠定校园新基建。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8636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五大设计原则量化承诺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7272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>
            <a:off x="406400" y="1879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Shape 3"/>
          <p:cNvSpPr/>
          <p:nvPr/>
        </p:nvSpPr>
        <p:spPr>
          <a:xfrm>
            <a:off x="520700" y="20320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90500" y="9525"/>
                </a:moveTo>
                <a:cubicBezTo>
                  <a:pt x="224670" y="9525"/>
                  <a:pt x="252413" y="37267"/>
                  <a:pt x="252413" y="71438"/>
                </a:cubicBezTo>
                <a:cubicBezTo>
                  <a:pt x="252413" y="105608"/>
                  <a:pt x="224670" y="133350"/>
                  <a:pt x="190500" y="133350"/>
                </a:cubicBezTo>
                <a:cubicBezTo>
                  <a:pt x="156330" y="133350"/>
                  <a:pt x="128588" y="105608"/>
                  <a:pt x="128588" y="71438"/>
                </a:cubicBezTo>
                <a:cubicBezTo>
                  <a:pt x="128588" y="37267"/>
                  <a:pt x="156330" y="9525"/>
                  <a:pt x="190500" y="9525"/>
                </a:cubicBezTo>
                <a:close/>
                <a:moveTo>
                  <a:pt x="57150" y="52388"/>
                </a:moveTo>
                <a:cubicBezTo>
                  <a:pt x="80806" y="52388"/>
                  <a:pt x="100013" y="71594"/>
                  <a:pt x="100013" y="95250"/>
                </a:cubicBezTo>
                <a:cubicBezTo>
                  <a:pt x="100013" y="118906"/>
                  <a:pt x="80806" y="138113"/>
                  <a:pt x="57150" y="138113"/>
                </a:cubicBezTo>
                <a:cubicBezTo>
                  <a:pt x="33494" y="138113"/>
                  <a:pt x="14288" y="118906"/>
                  <a:pt x="14288" y="95250"/>
                </a:cubicBezTo>
                <a:cubicBezTo>
                  <a:pt x="14288" y="71594"/>
                  <a:pt x="33494" y="52388"/>
                  <a:pt x="57150" y="52388"/>
                </a:cubicBezTo>
                <a:close/>
                <a:moveTo>
                  <a:pt x="0" y="247650"/>
                </a:moveTo>
                <a:cubicBezTo>
                  <a:pt x="0" y="205561"/>
                  <a:pt x="34111" y="171450"/>
                  <a:pt x="76200" y="171450"/>
                </a:cubicBezTo>
                <a:cubicBezTo>
                  <a:pt x="83820" y="171450"/>
                  <a:pt x="91202" y="172581"/>
                  <a:pt x="98167" y="174665"/>
                </a:cubicBezTo>
                <a:cubicBezTo>
                  <a:pt x="78581" y="196572"/>
                  <a:pt x="66675" y="225504"/>
                  <a:pt x="66675" y="257175"/>
                </a:cubicBezTo>
                <a:lnTo>
                  <a:pt x="66675" y="266700"/>
                </a:lnTo>
                <a:cubicBezTo>
                  <a:pt x="66675" y="273487"/>
                  <a:pt x="68104" y="279916"/>
                  <a:pt x="70664" y="285750"/>
                </a:cubicBezTo>
                <a:lnTo>
                  <a:pt x="19050" y="285750"/>
                </a:lnTo>
                <a:cubicBezTo>
                  <a:pt x="8513" y="285750"/>
                  <a:pt x="0" y="277237"/>
                  <a:pt x="0" y="266700"/>
                </a:cubicBezTo>
                <a:lnTo>
                  <a:pt x="0" y="247650"/>
                </a:lnTo>
                <a:close/>
                <a:moveTo>
                  <a:pt x="310336" y="285750"/>
                </a:moveTo>
                <a:cubicBezTo>
                  <a:pt x="312896" y="279916"/>
                  <a:pt x="314325" y="273487"/>
                  <a:pt x="314325" y="266700"/>
                </a:cubicBezTo>
                <a:lnTo>
                  <a:pt x="314325" y="257175"/>
                </a:lnTo>
                <a:cubicBezTo>
                  <a:pt x="314325" y="225504"/>
                  <a:pt x="302419" y="196572"/>
                  <a:pt x="282833" y="174665"/>
                </a:cubicBezTo>
                <a:cubicBezTo>
                  <a:pt x="289798" y="172581"/>
                  <a:pt x="297180" y="171450"/>
                  <a:pt x="304800" y="171450"/>
                </a:cubicBezTo>
                <a:cubicBezTo>
                  <a:pt x="346889" y="171450"/>
                  <a:pt x="381000" y="205561"/>
                  <a:pt x="381000" y="247650"/>
                </a:cubicBezTo>
                <a:lnTo>
                  <a:pt x="381000" y="266700"/>
                </a:lnTo>
                <a:cubicBezTo>
                  <a:pt x="381000" y="277237"/>
                  <a:pt x="372487" y="285750"/>
                  <a:pt x="361950" y="285750"/>
                </a:cubicBezTo>
                <a:lnTo>
                  <a:pt x="310336" y="285750"/>
                </a:lnTo>
                <a:close/>
                <a:moveTo>
                  <a:pt x="280987" y="95250"/>
                </a:moveTo>
                <a:cubicBezTo>
                  <a:pt x="280987" y="71594"/>
                  <a:pt x="300194" y="52388"/>
                  <a:pt x="323850" y="52388"/>
                </a:cubicBezTo>
                <a:cubicBezTo>
                  <a:pt x="347506" y="52388"/>
                  <a:pt x="366712" y="71594"/>
                  <a:pt x="366712" y="95250"/>
                </a:cubicBezTo>
                <a:cubicBezTo>
                  <a:pt x="366712" y="118906"/>
                  <a:pt x="347506" y="138113"/>
                  <a:pt x="323850" y="138113"/>
                </a:cubicBezTo>
                <a:cubicBezTo>
                  <a:pt x="300194" y="138113"/>
                  <a:pt x="280987" y="118906"/>
                  <a:pt x="280987" y="95250"/>
                </a:cubicBezTo>
                <a:close/>
                <a:moveTo>
                  <a:pt x="95250" y="257175"/>
                </a:moveTo>
                <a:cubicBezTo>
                  <a:pt x="95250" y="204549"/>
                  <a:pt x="137874" y="161925"/>
                  <a:pt x="190500" y="161925"/>
                </a:cubicBezTo>
                <a:cubicBezTo>
                  <a:pt x="243126" y="161925"/>
                  <a:pt x="285750" y="204549"/>
                  <a:pt x="285750" y="257175"/>
                </a:cubicBezTo>
                <a:lnTo>
                  <a:pt x="285750" y="266700"/>
                </a:lnTo>
                <a:cubicBezTo>
                  <a:pt x="285750" y="277237"/>
                  <a:pt x="277237" y="285750"/>
                  <a:pt x="266700" y="285750"/>
                </a:cubicBezTo>
                <a:lnTo>
                  <a:pt x="114300" y="285750"/>
                </a:lnTo>
                <a:cubicBezTo>
                  <a:pt x="103763" y="285750"/>
                  <a:pt x="95250" y="277237"/>
                  <a:pt x="95250" y="266700"/>
                </a:cubicBezTo>
                <a:lnTo>
                  <a:pt x="95250" y="257175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4"/>
          <p:cNvSpPr/>
          <p:nvPr/>
        </p:nvSpPr>
        <p:spPr>
          <a:xfrm>
            <a:off x="1219200" y="1879600"/>
            <a:ext cx="4356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高可用性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19200" y="2235200"/>
            <a:ext cx="3848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支撑</a:t>
            </a:r>
            <a:r>
              <a:rPr lang="en-US" sz="14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百人级并发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，页面响应时间控制在</a:t>
            </a:r>
            <a:r>
              <a:rPr lang="en-US" sz="14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3秒以内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54000" y="28448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0E0D0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7"/>
          <p:cNvSpPr/>
          <p:nvPr/>
        </p:nvSpPr>
        <p:spPr>
          <a:xfrm>
            <a:off x="406400" y="2997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8"/>
          <p:cNvSpPr/>
          <p:nvPr/>
        </p:nvSpPr>
        <p:spPr>
          <a:xfrm>
            <a:off x="558800" y="3149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33350" y="0"/>
                </a:moveTo>
                <a:cubicBezTo>
                  <a:pt x="154365" y="0"/>
                  <a:pt x="171450" y="12799"/>
                  <a:pt x="171450" y="28575"/>
                </a:cubicBezTo>
                <a:cubicBezTo>
                  <a:pt x="171450" y="34766"/>
                  <a:pt x="168831" y="40481"/>
                  <a:pt x="164306" y="45184"/>
                </a:cubicBezTo>
                <a:cubicBezTo>
                  <a:pt x="160377" y="49292"/>
                  <a:pt x="157163" y="54293"/>
                  <a:pt x="157163" y="60008"/>
                </a:cubicBezTo>
                <a:cubicBezTo>
                  <a:pt x="157163" y="68937"/>
                  <a:pt x="164425" y="76200"/>
                  <a:pt x="173355" y="76200"/>
                </a:cubicBezTo>
                <a:lnTo>
                  <a:pt x="200025" y="76200"/>
                </a:lnTo>
                <a:cubicBezTo>
                  <a:pt x="215801" y="76200"/>
                  <a:pt x="228600" y="88999"/>
                  <a:pt x="228600" y="104775"/>
                </a:cubicBezTo>
                <a:lnTo>
                  <a:pt x="228600" y="131445"/>
                </a:lnTo>
                <a:cubicBezTo>
                  <a:pt x="228600" y="140375"/>
                  <a:pt x="235863" y="147638"/>
                  <a:pt x="244793" y="147638"/>
                </a:cubicBezTo>
                <a:cubicBezTo>
                  <a:pt x="250448" y="147638"/>
                  <a:pt x="255508" y="144423"/>
                  <a:pt x="259616" y="140494"/>
                </a:cubicBezTo>
                <a:cubicBezTo>
                  <a:pt x="264319" y="136029"/>
                  <a:pt x="270034" y="133350"/>
                  <a:pt x="276225" y="133350"/>
                </a:cubicBezTo>
                <a:cubicBezTo>
                  <a:pt x="292001" y="133350"/>
                  <a:pt x="304800" y="150435"/>
                  <a:pt x="304800" y="171450"/>
                </a:cubicBezTo>
                <a:cubicBezTo>
                  <a:pt x="304800" y="192465"/>
                  <a:pt x="292001" y="209550"/>
                  <a:pt x="276225" y="209550"/>
                </a:cubicBezTo>
                <a:cubicBezTo>
                  <a:pt x="270034" y="209550"/>
                  <a:pt x="264259" y="206931"/>
                  <a:pt x="259616" y="202406"/>
                </a:cubicBezTo>
                <a:cubicBezTo>
                  <a:pt x="255508" y="198477"/>
                  <a:pt x="250507" y="195263"/>
                  <a:pt x="244793" y="195263"/>
                </a:cubicBezTo>
                <a:cubicBezTo>
                  <a:pt x="235863" y="195263"/>
                  <a:pt x="228600" y="202525"/>
                  <a:pt x="228600" y="211455"/>
                </a:cubicBezTo>
                <a:lnTo>
                  <a:pt x="228600" y="276225"/>
                </a:lnTo>
                <a:cubicBezTo>
                  <a:pt x="228600" y="292001"/>
                  <a:pt x="215801" y="304800"/>
                  <a:pt x="200025" y="304800"/>
                </a:cubicBezTo>
                <a:lnTo>
                  <a:pt x="166211" y="304800"/>
                </a:lnTo>
                <a:cubicBezTo>
                  <a:pt x="158591" y="304800"/>
                  <a:pt x="152400" y="298609"/>
                  <a:pt x="152400" y="290989"/>
                </a:cubicBezTo>
                <a:cubicBezTo>
                  <a:pt x="152400" y="285512"/>
                  <a:pt x="155853" y="280690"/>
                  <a:pt x="160258" y="277416"/>
                </a:cubicBezTo>
                <a:cubicBezTo>
                  <a:pt x="167164" y="272236"/>
                  <a:pt x="171450" y="265093"/>
                  <a:pt x="171450" y="257175"/>
                </a:cubicBezTo>
                <a:cubicBezTo>
                  <a:pt x="171450" y="241399"/>
                  <a:pt x="154365" y="228600"/>
                  <a:pt x="133350" y="228600"/>
                </a:cubicBezTo>
                <a:cubicBezTo>
                  <a:pt x="112335" y="228600"/>
                  <a:pt x="95250" y="241399"/>
                  <a:pt x="95250" y="257175"/>
                </a:cubicBezTo>
                <a:cubicBezTo>
                  <a:pt x="95250" y="265093"/>
                  <a:pt x="99536" y="272236"/>
                  <a:pt x="106442" y="277416"/>
                </a:cubicBezTo>
                <a:cubicBezTo>
                  <a:pt x="110847" y="280690"/>
                  <a:pt x="114300" y="285452"/>
                  <a:pt x="114300" y="290989"/>
                </a:cubicBezTo>
                <a:cubicBezTo>
                  <a:pt x="114300" y="298609"/>
                  <a:pt x="108109" y="304800"/>
                  <a:pt x="100489" y="304800"/>
                </a:cubicBezTo>
                <a:lnTo>
                  <a:pt x="28575" y="304800"/>
                </a:lnTo>
                <a:cubicBezTo>
                  <a:pt x="12799" y="304800"/>
                  <a:pt x="0" y="292001"/>
                  <a:pt x="0" y="276225"/>
                </a:cubicBezTo>
                <a:lnTo>
                  <a:pt x="0" y="204311"/>
                </a:lnTo>
                <a:cubicBezTo>
                  <a:pt x="0" y="196691"/>
                  <a:pt x="6191" y="190500"/>
                  <a:pt x="13811" y="190500"/>
                </a:cubicBezTo>
                <a:cubicBezTo>
                  <a:pt x="19288" y="190500"/>
                  <a:pt x="24110" y="193953"/>
                  <a:pt x="27384" y="198358"/>
                </a:cubicBezTo>
                <a:cubicBezTo>
                  <a:pt x="32564" y="205264"/>
                  <a:pt x="39707" y="209550"/>
                  <a:pt x="47625" y="209550"/>
                </a:cubicBezTo>
                <a:cubicBezTo>
                  <a:pt x="63401" y="209550"/>
                  <a:pt x="76200" y="192465"/>
                  <a:pt x="76200" y="171450"/>
                </a:cubicBezTo>
                <a:cubicBezTo>
                  <a:pt x="76200" y="150435"/>
                  <a:pt x="63401" y="133350"/>
                  <a:pt x="47625" y="133350"/>
                </a:cubicBezTo>
                <a:cubicBezTo>
                  <a:pt x="39707" y="133350"/>
                  <a:pt x="32564" y="137636"/>
                  <a:pt x="27384" y="144542"/>
                </a:cubicBezTo>
                <a:cubicBezTo>
                  <a:pt x="24110" y="148947"/>
                  <a:pt x="19348" y="152400"/>
                  <a:pt x="13811" y="152400"/>
                </a:cubicBezTo>
                <a:cubicBezTo>
                  <a:pt x="6191" y="152400"/>
                  <a:pt x="0" y="146209"/>
                  <a:pt x="0" y="138589"/>
                </a:cubicBezTo>
                <a:lnTo>
                  <a:pt x="0" y="104775"/>
                </a:lnTo>
                <a:cubicBezTo>
                  <a:pt x="0" y="88999"/>
                  <a:pt x="12799" y="76200"/>
                  <a:pt x="28575" y="76200"/>
                </a:cubicBezTo>
                <a:lnTo>
                  <a:pt x="93345" y="76200"/>
                </a:lnTo>
                <a:cubicBezTo>
                  <a:pt x="102275" y="76200"/>
                  <a:pt x="109537" y="68937"/>
                  <a:pt x="109537" y="60007"/>
                </a:cubicBezTo>
                <a:cubicBezTo>
                  <a:pt x="109537" y="54352"/>
                  <a:pt x="106323" y="49292"/>
                  <a:pt x="102394" y="45184"/>
                </a:cubicBezTo>
                <a:cubicBezTo>
                  <a:pt x="97929" y="40481"/>
                  <a:pt x="95250" y="34766"/>
                  <a:pt x="95250" y="28575"/>
                </a:cubicBezTo>
                <a:cubicBezTo>
                  <a:pt x="95250" y="12799"/>
                  <a:pt x="112335" y="0"/>
                  <a:pt x="133350" y="0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1219200" y="2997200"/>
            <a:ext cx="3975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可扩展性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19200" y="3352800"/>
            <a:ext cx="3467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模块化设计，预留</a:t>
            </a:r>
            <a:r>
              <a:rPr lang="en-US" sz="14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小程序/移动端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接入接口。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54000" y="39624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2"/>
          <p:cNvSpPr/>
          <p:nvPr/>
        </p:nvSpPr>
        <p:spPr>
          <a:xfrm>
            <a:off x="406400" y="4114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3"/>
          <p:cNvSpPr/>
          <p:nvPr/>
        </p:nvSpPr>
        <p:spPr>
          <a:xfrm>
            <a:off x="596900" y="42672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76200" y="57150"/>
                </a:moveTo>
                <a:lnTo>
                  <a:pt x="76200" y="95250"/>
                </a:lnTo>
                <a:lnTo>
                  <a:pt x="152400" y="95250"/>
                </a:lnTo>
                <a:lnTo>
                  <a:pt x="152400" y="57150"/>
                </a:lnTo>
                <a:cubicBezTo>
                  <a:pt x="152400" y="36135"/>
                  <a:pt x="135315" y="19050"/>
                  <a:pt x="114300" y="19050"/>
                </a:cubicBezTo>
                <a:cubicBezTo>
                  <a:pt x="93285" y="19050"/>
                  <a:pt x="76200" y="36135"/>
                  <a:pt x="76200" y="57150"/>
                </a:cubicBezTo>
                <a:close/>
                <a:moveTo>
                  <a:pt x="38100" y="95250"/>
                </a:moveTo>
                <a:lnTo>
                  <a:pt x="38100" y="57150"/>
                </a:lnTo>
                <a:cubicBezTo>
                  <a:pt x="38100" y="15061"/>
                  <a:pt x="72211" y="-19050"/>
                  <a:pt x="114300" y="-19050"/>
                </a:cubicBezTo>
                <a:cubicBezTo>
                  <a:pt x="156389" y="-19050"/>
                  <a:pt x="190500" y="15061"/>
                  <a:pt x="190500" y="57150"/>
                </a:cubicBezTo>
                <a:lnTo>
                  <a:pt x="190500" y="95250"/>
                </a:lnTo>
                <a:cubicBezTo>
                  <a:pt x="211515" y="95250"/>
                  <a:pt x="228600" y="112335"/>
                  <a:pt x="228600" y="13335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133350"/>
                </a:lnTo>
                <a:cubicBezTo>
                  <a:pt x="0" y="112335"/>
                  <a:pt x="17085" y="95250"/>
                  <a:pt x="38100" y="95250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1219200" y="4114800"/>
            <a:ext cx="4089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安全性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219200" y="4470400"/>
            <a:ext cx="3581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基于</a:t>
            </a:r>
            <a:r>
              <a:rPr lang="en-US" sz="14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JWT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实现统一身份认证与角色访问控制。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254000" y="5080000"/>
            <a:ext cx="5740400" cy="914400"/>
          </a:xfrm>
          <a:custGeom>
            <a:avLst/>
            <a:gdLst/>
            <a:ahLst/>
            <a:cxnLst/>
            <a:rect l="l" t="t" r="r" b="b"/>
            <a:pathLst>
              <a:path w="5740400" h="914400">
                <a:moveTo>
                  <a:pt x="101599" y="0"/>
                </a:moveTo>
                <a:lnTo>
                  <a:pt x="5638801" y="0"/>
                </a:lnTo>
                <a:cubicBezTo>
                  <a:pt x="5694913" y="0"/>
                  <a:pt x="5740400" y="45487"/>
                  <a:pt x="5740400" y="101599"/>
                </a:cubicBezTo>
                <a:lnTo>
                  <a:pt x="5740400" y="812801"/>
                </a:lnTo>
                <a:cubicBezTo>
                  <a:pt x="5740400" y="868913"/>
                  <a:pt x="5694913" y="914400"/>
                  <a:pt x="5638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7"/>
          <p:cNvSpPr/>
          <p:nvPr/>
        </p:nvSpPr>
        <p:spPr>
          <a:xfrm>
            <a:off x="406400" y="5232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8"/>
          <p:cNvSpPr/>
          <p:nvPr/>
        </p:nvSpPr>
        <p:spPr>
          <a:xfrm>
            <a:off x="558800" y="5384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71450" y="57150"/>
                </a:moveTo>
                <a:cubicBezTo>
                  <a:pt x="171450" y="46636"/>
                  <a:pt x="162914" y="38100"/>
                  <a:pt x="152400" y="38100"/>
                </a:cubicBezTo>
                <a:cubicBezTo>
                  <a:pt x="141886" y="38100"/>
                  <a:pt x="133350" y="46636"/>
                  <a:pt x="133350" y="57150"/>
                </a:cubicBezTo>
                <a:cubicBezTo>
                  <a:pt x="133350" y="67664"/>
                  <a:pt x="141886" y="76200"/>
                  <a:pt x="152400" y="76200"/>
                </a:cubicBezTo>
                <a:cubicBezTo>
                  <a:pt x="162914" y="76200"/>
                  <a:pt x="171450" y="67664"/>
                  <a:pt x="171450" y="57150"/>
                </a:cubicBezTo>
                <a:close/>
                <a:moveTo>
                  <a:pt x="152400" y="247650"/>
                </a:moveTo>
                <a:cubicBezTo>
                  <a:pt x="173415" y="247650"/>
                  <a:pt x="190500" y="230565"/>
                  <a:pt x="190500" y="209550"/>
                </a:cubicBezTo>
                <a:cubicBezTo>
                  <a:pt x="190500" y="199906"/>
                  <a:pt x="186928" y="191036"/>
                  <a:pt x="180975" y="184368"/>
                </a:cubicBezTo>
                <a:lnTo>
                  <a:pt x="222349" y="101679"/>
                </a:lnTo>
                <a:cubicBezTo>
                  <a:pt x="225862" y="94595"/>
                  <a:pt x="223004" y="86023"/>
                  <a:pt x="215979" y="82510"/>
                </a:cubicBezTo>
                <a:cubicBezTo>
                  <a:pt x="208955" y="78998"/>
                  <a:pt x="200323" y="81855"/>
                  <a:pt x="196810" y="88880"/>
                </a:cubicBezTo>
                <a:lnTo>
                  <a:pt x="155436" y="171569"/>
                </a:lnTo>
                <a:cubicBezTo>
                  <a:pt x="154424" y="171510"/>
                  <a:pt x="153412" y="171450"/>
                  <a:pt x="152400" y="171450"/>
                </a:cubicBezTo>
                <a:cubicBezTo>
                  <a:pt x="131385" y="171450"/>
                  <a:pt x="114300" y="188535"/>
                  <a:pt x="114300" y="209550"/>
                </a:cubicBezTo>
                <a:cubicBezTo>
                  <a:pt x="114300" y="230565"/>
                  <a:pt x="131385" y="247650"/>
                  <a:pt x="152400" y="247650"/>
                </a:cubicBezTo>
                <a:close/>
                <a:moveTo>
                  <a:pt x="104775" y="85725"/>
                </a:moveTo>
                <a:cubicBezTo>
                  <a:pt x="104775" y="75211"/>
                  <a:pt x="96239" y="66675"/>
                  <a:pt x="85725" y="66675"/>
                </a:cubicBezTo>
                <a:cubicBezTo>
                  <a:pt x="75211" y="66675"/>
                  <a:pt x="66675" y="75211"/>
                  <a:pt x="66675" y="85725"/>
                </a:cubicBezTo>
                <a:cubicBezTo>
                  <a:pt x="66675" y="96239"/>
                  <a:pt x="75211" y="104775"/>
                  <a:pt x="85725" y="104775"/>
                </a:cubicBezTo>
                <a:cubicBezTo>
                  <a:pt x="96239" y="104775"/>
                  <a:pt x="104775" y="96239"/>
                  <a:pt x="104775" y="85725"/>
                </a:cubicBezTo>
                <a:close/>
                <a:moveTo>
                  <a:pt x="57150" y="171450"/>
                </a:moveTo>
                <a:cubicBezTo>
                  <a:pt x="67664" y="171450"/>
                  <a:pt x="76200" y="162914"/>
                  <a:pt x="76200" y="152400"/>
                </a:cubicBezTo>
                <a:cubicBezTo>
                  <a:pt x="76200" y="141886"/>
                  <a:pt x="67664" y="133350"/>
                  <a:pt x="57150" y="133350"/>
                </a:cubicBezTo>
                <a:cubicBezTo>
                  <a:pt x="46636" y="133350"/>
                  <a:pt x="38100" y="141886"/>
                  <a:pt x="38100" y="152400"/>
                </a:cubicBezTo>
                <a:cubicBezTo>
                  <a:pt x="38100" y="162914"/>
                  <a:pt x="46636" y="171450"/>
                  <a:pt x="57150" y="171450"/>
                </a:cubicBezTo>
                <a:close/>
                <a:moveTo>
                  <a:pt x="266700" y="152400"/>
                </a:moveTo>
                <a:cubicBezTo>
                  <a:pt x="266700" y="141886"/>
                  <a:pt x="258164" y="133350"/>
                  <a:pt x="247650" y="133350"/>
                </a:cubicBezTo>
                <a:cubicBezTo>
                  <a:pt x="237136" y="133350"/>
                  <a:pt x="228600" y="141886"/>
                  <a:pt x="228600" y="152400"/>
                </a:cubicBezTo>
                <a:cubicBezTo>
                  <a:pt x="228600" y="162914"/>
                  <a:pt x="237136" y="171450"/>
                  <a:pt x="247650" y="171450"/>
                </a:cubicBezTo>
                <a:cubicBezTo>
                  <a:pt x="258164" y="171450"/>
                  <a:pt x="266700" y="162914"/>
                  <a:pt x="266700" y="152400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2" name="Text 19"/>
          <p:cNvSpPr/>
          <p:nvPr/>
        </p:nvSpPr>
        <p:spPr>
          <a:xfrm>
            <a:off x="1219200" y="5232400"/>
            <a:ext cx="3708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高性能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219200" y="5588000"/>
            <a:ext cx="3200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通过</a:t>
            </a:r>
            <a:r>
              <a:rPr lang="en-US" sz="14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缓存与索引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优化保障系统响应速度。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6197600" y="5080000"/>
            <a:ext cx="5740400" cy="914400"/>
          </a:xfrm>
          <a:custGeom>
            <a:avLst/>
            <a:gdLst/>
            <a:ahLst/>
            <a:cxnLst/>
            <a:rect l="l" t="t" r="r" b="b"/>
            <a:pathLst>
              <a:path w="5740400" h="914400">
                <a:moveTo>
                  <a:pt x="101599" y="0"/>
                </a:moveTo>
                <a:lnTo>
                  <a:pt x="5638801" y="0"/>
                </a:lnTo>
                <a:cubicBezTo>
                  <a:pt x="5694913" y="0"/>
                  <a:pt x="5740400" y="45487"/>
                  <a:pt x="5740400" y="101599"/>
                </a:cubicBezTo>
                <a:lnTo>
                  <a:pt x="5740400" y="812801"/>
                </a:lnTo>
                <a:cubicBezTo>
                  <a:pt x="5740400" y="868913"/>
                  <a:pt x="5694913" y="914400"/>
                  <a:pt x="5638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0E0D0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5" name="Shape 22"/>
          <p:cNvSpPr/>
          <p:nvPr/>
        </p:nvSpPr>
        <p:spPr>
          <a:xfrm>
            <a:off x="6350000" y="5232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3"/>
          <p:cNvSpPr/>
          <p:nvPr/>
        </p:nvSpPr>
        <p:spPr>
          <a:xfrm>
            <a:off x="6464300" y="53848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08300" y="140672"/>
                </a:moveTo>
                <a:lnTo>
                  <a:pt x="168950" y="140672"/>
                </a:lnTo>
                <a:lnTo>
                  <a:pt x="168950" y="105311"/>
                </a:lnTo>
                <a:lnTo>
                  <a:pt x="208300" y="105311"/>
                </a:lnTo>
                <a:lnTo>
                  <a:pt x="208300" y="140672"/>
                </a:lnTo>
                <a:close/>
                <a:moveTo>
                  <a:pt x="208300" y="19050"/>
                </a:moveTo>
                <a:lnTo>
                  <a:pt x="168950" y="19050"/>
                </a:lnTo>
                <a:lnTo>
                  <a:pt x="168950" y="55185"/>
                </a:lnTo>
                <a:lnTo>
                  <a:pt x="208300" y="55185"/>
                </a:lnTo>
                <a:lnTo>
                  <a:pt x="208300" y="19050"/>
                </a:lnTo>
                <a:close/>
                <a:moveTo>
                  <a:pt x="254853" y="105251"/>
                </a:moveTo>
                <a:lnTo>
                  <a:pt x="215503" y="105251"/>
                </a:lnTo>
                <a:lnTo>
                  <a:pt x="215503" y="140613"/>
                </a:lnTo>
                <a:lnTo>
                  <a:pt x="254853" y="140613"/>
                </a:lnTo>
                <a:lnTo>
                  <a:pt x="254853" y="105251"/>
                </a:lnTo>
                <a:close/>
                <a:moveTo>
                  <a:pt x="161806" y="62329"/>
                </a:moveTo>
                <a:lnTo>
                  <a:pt x="122456" y="62329"/>
                </a:lnTo>
                <a:lnTo>
                  <a:pt x="122456" y="98108"/>
                </a:lnTo>
                <a:lnTo>
                  <a:pt x="161806" y="98108"/>
                </a:lnTo>
                <a:lnTo>
                  <a:pt x="161806" y="62329"/>
                </a:lnTo>
                <a:close/>
                <a:moveTo>
                  <a:pt x="208300" y="62329"/>
                </a:moveTo>
                <a:lnTo>
                  <a:pt x="168950" y="62329"/>
                </a:lnTo>
                <a:lnTo>
                  <a:pt x="168950" y="98108"/>
                </a:lnTo>
                <a:lnTo>
                  <a:pt x="208300" y="98108"/>
                </a:lnTo>
                <a:lnTo>
                  <a:pt x="208300" y="62329"/>
                </a:lnTo>
                <a:close/>
                <a:moveTo>
                  <a:pt x="373082" y="121860"/>
                </a:moveTo>
                <a:cubicBezTo>
                  <a:pt x="364510" y="116086"/>
                  <a:pt x="344745" y="114002"/>
                  <a:pt x="329565" y="116860"/>
                </a:cubicBezTo>
                <a:cubicBezTo>
                  <a:pt x="327600" y="102572"/>
                  <a:pt x="319623" y="90130"/>
                  <a:pt x="305098" y="78938"/>
                </a:cubicBezTo>
                <a:lnTo>
                  <a:pt x="296763" y="73402"/>
                </a:lnTo>
                <a:lnTo>
                  <a:pt x="291227" y="81736"/>
                </a:lnTo>
                <a:cubicBezTo>
                  <a:pt x="280273" y="98286"/>
                  <a:pt x="277297" y="125551"/>
                  <a:pt x="289024" y="143530"/>
                </a:cubicBezTo>
                <a:cubicBezTo>
                  <a:pt x="283845" y="146328"/>
                  <a:pt x="273665" y="150138"/>
                  <a:pt x="260211" y="149900"/>
                </a:cubicBezTo>
                <a:lnTo>
                  <a:pt x="1429" y="149900"/>
                </a:lnTo>
                <a:cubicBezTo>
                  <a:pt x="-3750" y="180142"/>
                  <a:pt x="4882" y="219432"/>
                  <a:pt x="27623" y="246400"/>
                </a:cubicBezTo>
                <a:cubicBezTo>
                  <a:pt x="49709" y="272534"/>
                  <a:pt x="82808" y="285810"/>
                  <a:pt x="126087" y="285810"/>
                </a:cubicBezTo>
                <a:cubicBezTo>
                  <a:pt x="219789" y="285810"/>
                  <a:pt x="289143" y="242649"/>
                  <a:pt x="321588" y="164247"/>
                </a:cubicBezTo>
                <a:cubicBezTo>
                  <a:pt x="334328" y="164485"/>
                  <a:pt x="361831" y="164306"/>
                  <a:pt x="375940" y="137339"/>
                </a:cubicBezTo>
                <a:cubicBezTo>
                  <a:pt x="376833" y="135850"/>
                  <a:pt x="379869" y="129480"/>
                  <a:pt x="381000" y="127159"/>
                </a:cubicBezTo>
                <a:lnTo>
                  <a:pt x="373082" y="121860"/>
                </a:lnTo>
                <a:close/>
                <a:moveTo>
                  <a:pt x="68818" y="105251"/>
                </a:moveTo>
                <a:lnTo>
                  <a:pt x="29527" y="105251"/>
                </a:lnTo>
                <a:lnTo>
                  <a:pt x="29527" y="140613"/>
                </a:lnTo>
                <a:lnTo>
                  <a:pt x="68878" y="140613"/>
                </a:lnTo>
                <a:lnTo>
                  <a:pt x="68878" y="105251"/>
                </a:lnTo>
                <a:lnTo>
                  <a:pt x="68818" y="105251"/>
                </a:lnTo>
                <a:close/>
                <a:moveTo>
                  <a:pt x="115312" y="105251"/>
                </a:moveTo>
                <a:lnTo>
                  <a:pt x="75962" y="105251"/>
                </a:lnTo>
                <a:lnTo>
                  <a:pt x="75962" y="140613"/>
                </a:lnTo>
                <a:lnTo>
                  <a:pt x="115312" y="140613"/>
                </a:lnTo>
                <a:lnTo>
                  <a:pt x="115312" y="105251"/>
                </a:lnTo>
                <a:close/>
                <a:moveTo>
                  <a:pt x="161806" y="105251"/>
                </a:moveTo>
                <a:lnTo>
                  <a:pt x="122456" y="105251"/>
                </a:lnTo>
                <a:lnTo>
                  <a:pt x="122456" y="140613"/>
                </a:lnTo>
                <a:lnTo>
                  <a:pt x="161806" y="140613"/>
                </a:lnTo>
                <a:lnTo>
                  <a:pt x="161806" y="105251"/>
                </a:lnTo>
                <a:close/>
                <a:moveTo>
                  <a:pt x="115312" y="62329"/>
                </a:moveTo>
                <a:lnTo>
                  <a:pt x="75962" y="62329"/>
                </a:lnTo>
                <a:lnTo>
                  <a:pt x="75962" y="98108"/>
                </a:lnTo>
                <a:lnTo>
                  <a:pt x="115312" y="98108"/>
                </a:lnTo>
                <a:lnTo>
                  <a:pt x="115312" y="62329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4"/>
          <p:cNvSpPr/>
          <p:nvPr/>
        </p:nvSpPr>
        <p:spPr>
          <a:xfrm>
            <a:off x="7162800" y="5232400"/>
            <a:ext cx="3454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易部署性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7162800" y="5588000"/>
            <a:ext cx="2946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利用</a:t>
            </a:r>
            <a:r>
              <a:rPr lang="en-US" sz="14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Docker</a:t>
            </a: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容器化简化部署与运维。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769347" y="3868507"/>
            <a:ext cx="6653306" cy="9608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dirty="0">
                <a:solidFill>
                  <a:srgbClr val="63BCC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用户与权限模块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88313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5188313" y="1594675"/>
            <a:ext cx="1815374" cy="181537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3208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B/S + 前后端分离架构概览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1981200"/>
            <a:ext cx="85344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系统以B/S模式搭台，前端Vue3独立部署，通过HTTPS与RESTful API同SpringBoot后端解耦；页面、业务、数据三层彻底分离。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257300" y="29972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20B2AA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Shape 3"/>
          <p:cNvSpPr/>
          <p:nvPr/>
        </p:nvSpPr>
        <p:spPr>
          <a:xfrm>
            <a:off x="1562100" y="3302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38100"/>
                </a:moveTo>
                <a:cubicBezTo>
                  <a:pt x="34171" y="38100"/>
                  <a:pt x="0" y="72271"/>
                  <a:pt x="0" y="114300"/>
                </a:cubicBezTo>
                <a:lnTo>
                  <a:pt x="0" y="419100"/>
                </a:lnTo>
                <a:cubicBezTo>
                  <a:pt x="0" y="461129"/>
                  <a:pt x="34171" y="495300"/>
                  <a:pt x="76200" y="495300"/>
                </a:cubicBezTo>
                <a:lnTo>
                  <a:pt x="247650" y="495300"/>
                </a:lnTo>
                <a:lnTo>
                  <a:pt x="228600" y="552450"/>
                </a:lnTo>
                <a:lnTo>
                  <a:pt x="142875" y="552450"/>
                </a:lnTo>
                <a:cubicBezTo>
                  <a:pt x="127040" y="552450"/>
                  <a:pt x="114300" y="565190"/>
                  <a:pt x="114300" y="581025"/>
                </a:cubicBezTo>
                <a:cubicBezTo>
                  <a:pt x="114300" y="596860"/>
                  <a:pt x="127040" y="609600"/>
                  <a:pt x="142875" y="609600"/>
                </a:cubicBezTo>
                <a:lnTo>
                  <a:pt x="466725" y="609600"/>
                </a:lnTo>
                <a:cubicBezTo>
                  <a:pt x="482560" y="609600"/>
                  <a:pt x="495300" y="596860"/>
                  <a:pt x="495300" y="581025"/>
                </a:cubicBezTo>
                <a:cubicBezTo>
                  <a:pt x="495300" y="565190"/>
                  <a:pt x="482560" y="552450"/>
                  <a:pt x="466725" y="552450"/>
                </a:cubicBezTo>
                <a:lnTo>
                  <a:pt x="381000" y="552450"/>
                </a:lnTo>
                <a:lnTo>
                  <a:pt x="361950" y="495300"/>
                </a:lnTo>
                <a:lnTo>
                  <a:pt x="533400" y="495300"/>
                </a:lnTo>
                <a:cubicBezTo>
                  <a:pt x="575429" y="495300"/>
                  <a:pt x="609600" y="461129"/>
                  <a:pt x="609600" y="419100"/>
                </a:cubicBezTo>
                <a:lnTo>
                  <a:pt x="609600" y="114300"/>
                </a:lnTo>
                <a:cubicBezTo>
                  <a:pt x="609600" y="72271"/>
                  <a:pt x="575429" y="38100"/>
                  <a:pt x="533400" y="38100"/>
                </a:cubicBezTo>
                <a:lnTo>
                  <a:pt x="76200" y="38100"/>
                </a:lnTo>
                <a:close/>
                <a:moveTo>
                  <a:pt x="114300" y="114300"/>
                </a:moveTo>
                <a:lnTo>
                  <a:pt x="495300" y="114300"/>
                </a:lnTo>
                <a:cubicBezTo>
                  <a:pt x="516374" y="114300"/>
                  <a:pt x="533400" y="131326"/>
                  <a:pt x="533400" y="152400"/>
                </a:cubicBezTo>
                <a:lnTo>
                  <a:pt x="533400" y="342900"/>
                </a:lnTo>
                <a:cubicBezTo>
                  <a:pt x="533400" y="363974"/>
                  <a:pt x="516374" y="381000"/>
                  <a:pt x="495300" y="381000"/>
                </a:cubicBezTo>
                <a:lnTo>
                  <a:pt x="114300" y="381000"/>
                </a:lnTo>
                <a:cubicBezTo>
                  <a:pt x="93226" y="381000"/>
                  <a:pt x="76200" y="363974"/>
                  <a:pt x="76200" y="342900"/>
                </a:cubicBezTo>
                <a:lnTo>
                  <a:pt x="76200" y="152400"/>
                </a:lnTo>
                <a:cubicBezTo>
                  <a:pt x="76200" y="131326"/>
                  <a:pt x="93226" y="114300"/>
                  <a:pt x="114300" y="114300"/>
                </a:cubicBezTo>
                <a:close/>
              </a:path>
            </a:pathLst>
          </a:custGeom>
          <a:solidFill>
            <a:srgbClr val="20B2AA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4"/>
          <p:cNvSpPr/>
          <p:nvPr/>
        </p:nvSpPr>
        <p:spPr>
          <a:xfrm>
            <a:off x="1040011" y="4318000"/>
            <a:ext cx="1651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前端 (Vue3)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57300" y="4622800"/>
            <a:ext cx="1219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页面展示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378200" y="3581400"/>
            <a:ext cx="1206500" cy="50800"/>
          </a:xfrm>
          <a:custGeom>
            <a:avLst/>
            <a:gdLst/>
            <a:ahLst/>
            <a:cxnLst/>
            <a:rect l="l" t="t" r="r" b="b"/>
            <a:pathLst>
              <a:path w="1206500" h="50800">
                <a:moveTo>
                  <a:pt x="25400" y="0"/>
                </a:moveTo>
                <a:lnTo>
                  <a:pt x="1181100" y="0"/>
                </a:lnTo>
                <a:cubicBezTo>
                  <a:pt x="1195119" y="0"/>
                  <a:pt x="1206500" y="11381"/>
                  <a:pt x="1206500" y="25400"/>
                </a:cubicBezTo>
                <a:lnTo>
                  <a:pt x="1206500" y="25400"/>
                </a:lnTo>
                <a:cubicBezTo>
                  <a:pt x="1206500" y="39419"/>
                  <a:pt x="1195119" y="50800"/>
                  <a:pt x="1181100" y="50800"/>
                </a:cubicBezTo>
                <a:lnTo>
                  <a:pt x="25400" y="50800"/>
                </a:lnTo>
                <a:cubicBezTo>
                  <a:pt x="11381" y="50800"/>
                  <a:pt x="0" y="39419"/>
                  <a:pt x="0" y="254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20B2AA"/>
              </a:gs>
              <a:gs pos="100000">
                <a:srgbClr val="40E0D0"/>
              </a:gs>
            </a:gsLst>
            <a:lin ang="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3378200" y="3683000"/>
            <a:ext cx="1206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HTTPS + RESTful API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378200" y="4241800"/>
            <a:ext cx="1206500" cy="50800"/>
          </a:xfrm>
          <a:custGeom>
            <a:avLst/>
            <a:gdLst/>
            <a:ahLst/>
            <a:cxnLst/>
            <a:rect l="l" t="t" r="r" b="b"/>
            <a:pathLst>
              <a:path w="1206500" h="50800">
                <a:moveTo>
                  <a:pt x="25400" y="0"/>
                </a:moveTo>
                <a:lnTo>
                  <a:pt x="1181100" y="0"/>
                </a:lnTo>
                <a:cubicBezTo>
                  <a:pt x="1195119" y="0"/>
                  <a:pt x="1206500" y="11381"/>
                  <a:pt x="1206500" y="25400"/>
                </a:cubicBezTo>
                <a:lnTo>
                  <a:pt x="1206500" y="25400"/>
                </a:lnTo>
                <a:cubicBezTo>
                  <a:pt x="1206500" y="39419"/>
                  <a:pt x="1195119" y="50800"/>
                  <a:pt x="1181100" y="50800"/>
                </a:cubicBezTo>
                <a:lnTo>
                  <a:pt x="25400" y="50800"/>
                </a:lnTo>
                <a:cubicBezTo>
                  <a:pt x="11381" y="50800"/>
                  <a:pt x="0" y="39419"/>
                  <a:pt x="0" y="254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0E0D0"/>
              </a:gs>
              <a:gs pos="100000">
                <a:srgbClr val="20B2AA"/>
              </a:gs>
            </a:gsLst>
            <a:lin ang="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9"/>
          <p:cNvSpPr/>
          <p:nvPr/>
        </p:nvSpPr>
        <p:spPr>
          <a:xfrm>
            <a:off x="5486400" y="29972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40E0D0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10"/>
          <p:cNvSpPr/>
          <p:nvPr/>
        </p:nvSpPr>
        <p:spPr>
          <a:xfrm>
            <a:off x="5829300" y="33020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76200" y="38100"/>
                </a:moveTo>
                <a:cubicBezTo>
                  <a:pt x="34171" y="38100"/>
                  <a:pt x="0" y="72271"/>
                  <a:pt x="0" y="114300"/>
                </a:cubicBezTo>
                <a:lnTo>
                  <a:pt x="0" y="190500"/>
                </a:lnTo>
                <a:cubicBezTo>
                  <a:pt x="0" y="232529"/>
                  <a:pt x="34171" y="266700"/>
                  <a:pt x="76200" y="266700"/>
                </a:cubicBezTo>
                <a:lnTo>
                  <a:pt x="457200" y="266700"/>
                </a:lnTo>
                <a:cubicBezTo>
                  <a:pt x="499229" y="266700"/>
                  <a:pt x="533400" y="232529"/>
                  <a:pt x="533400" y="190500"/>
                </a:cubicBezTo>
                <a:lnTo>
                  <a:pt x="533400" y="114300"/>
                </a:lnTo>
                <a:cubicBezTo>
                  <a:pt x="533400" y="72271"/>
                  <a:pt x="499229" y="38100"/>
                  <a:pt x="457200" y="38100"/>
                </a:cubicBezTo>
                <a:lnTo>
                  <a:pt x="76200" y="38100"/>
                </a:lnTo>
                <a:close/>
                <a:moveTo>
                  <a:pt x="333375" y="123825"/>
                </a:moveTo>
                <a:cubicBezTo>
                  <a:pt x="349146" y="123825"/>
                  <a:pt x="361950" y="136629"/>
                  <a:pt x="361950" y="152400"/>
                </a:cubicBezTo>
                <a:cubicBezTo>
                  <a:pt x="361950" y="168171"/>
                  <a:pt x="349146" y="180975"/>
                  <a:pt x="333375" y="180975"/>
                </a:cubicBezTo>
                <a:cubicBezTo>
                  <a:pt x="317604" y="180975"/>
                  <a:pt x="304800" y="168171"/>
                  <a:pt x="304800" y="152400"/>
                </a:cubicBezTo>
                <a:cubicBezTo>
                  <a:pt x="304800" y="136629"/>
                  <a:pt x="317604" y="123825"/>
                  <a:pt x="333375" y="123825"/>
                </a:cubicBezTo>
                <a:close/>
                <a:moveTo>
                  <a:pt x="400050" y="152400"/>
                </a:moveTo>
                <a:cubicBezTo>
                  <a:pt x="400050" y="136629"/>
                  <a:pt x="412854" y="123825"/>
                  <a:pt x="428625" y="123825"/>
                </a:cubicBezTo>
                <a:cubicBezTo>
                  <a:pt x="444396" y="123825"/>
                  <a:pt x="457200" y="136629"/>
                  <a:pt x="457200" y="152400"/>
                </a:cubicBezTo>
                <a:cubicBezTo>
                  <a:pt x="457200" y="168171"/>
                  <a:pt x="444396" y="180975"/>
                  <a:pt x="428625" y="180975"/>
                </a:cubicBezTo>
                <a:cubicBezTo>
                  <a:pt x="412854" y="180975"/>
                  <a:pt x="400050" y="168171"/>
                  <a:pt x="400050" y="152400"/>
                </a:cubicBezTo>
                <a:close/>
                <a:moveTo>
                  <a:pt x="76200" y="342900"/>
                </a:moveTo>
                <a:cubicBezTo>
                  <a:pt x="34171" y="342900"/>
                  <a:pt x="0" y="377071"/>
                  <a:pt x="0" y="419100"/>
                </a:cubicBezTo>
                <a:lnTo>
                  <a:pt x="0" y="495300"/>
                </a:lnTo>
                <a:cubicBezTo>
                  <a:pt x="0" y="537329"/>
                  <a:pt x="34171" y="571500"/>
                  <a:pt x="76200" y="571500"/>
                </a:cubicBezTo>
                <a:lnTo>
                  <a:pt x="457200" y="571500"/>
                </a:lnTo>
                <a:cubicBezTo>
                  <a:pt x="499229" y="571500"/>
                  <a:pt x="533400" y="537329"/>
                  <a:pt x="533400" y="495300"/>
                </a:cubicBezTo>
                <a:lnTo>
                  <a:pt x="533400" y="419100"/>
                </a:lnTo>
                <a:cubicBezTo>
                  <a:pt x="533400" y="377071"/>
                  <a:pt x="499229" y="342900"/>
                  <a:pt x="457200" y="342900"/>
                </a:cubicBezTo>
                <a:lnTo>
                  <a:pt x="76200" y="342900"/>
                </a:lnTo>
                <a:close/>
                <a:moveTo>
                  <a:pt x="333375" y="428625"/>
                </a:moveTo>
                <a:cubicBezTo>
                  <a:pt x="349146" y="428625"/>
                  <a:pt x="361950" y="441429"/>
                  <a:pt x="361950" y="457200"/>
                </a:cubicBezTo>
                <a:cubicBezTo>
                  <a:pt x="361950" y="472971"/>
                  <a:pt x="349146" y="485775"/>
                  <a:pt x="333375" y="485775"/>
                </a:cubicBezTo>
                <a:cubicBezTo>
                  <a:pt x="317604" y="485775"/>
                  <a:pt x="304800" y="472971"/>
                  <a:pt x="304800" y="457200"/>
                </a:cubicBezTo>
                <a:cubicBezTo>
                  <a:pt x="304800" y="441429"/>
                  <a:pt x="317604" y="428625"/>
                  <a:pt x="333375" y="428625"/>
                </a:cubicBezTo>
                <a:close/>
                <a:moveTo>
                  <a:pt x="400050" y="457200"/>
                </a:moveTo>
                <a:cubicBezTo>
                  <a:pt x="400050" y="441429"/>
                  <a:pt x="412854" y="428625"/>
                  <a:pt x="428625" y="428625"/>
                </a:cubicBezTo>
                <a:cubicBezTo>
                  <a:pt x="444396" y="428625"/>
                  <a:pt x="457200" y="441429"/>
                  <a:pt x="457200" y="457200"/>
                </a:cubicBezTo>
                <a:cubicBezTo>
                  <a:pt x="457200" y="472971"/>
                  <a:pt x="444396" y="485775"/>
                  <a:pt x="428625" y="485775"/>
                </a:cubicBezTo>
                <a:cubicBezTo>
                  <a:pt x="412854" y="485775"/>
                  <a:pt x="400050" y="472971"/>
                  <a:pt x="400050" y="457200"/>
                </a:cubicBezTo>
                <a:close/>
              </a:path>
            </a:pathLst>
          </a:custGeom>
          <a:solidFill>
            <a:srgbClr val="40E0D0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4918670" y="4318000"/>
            <a:ext cx="2349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后端 (Spring Boot)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486400" y="4622800"/>
            <a:ext cx="1219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业务逻辑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607300" y="3708400"/>
            <a:ext cx="1206500" cy="50800"/>
          </a:xfrm>
          <a:custGeom>
            <a:avLst/>
            <a:gdLst/>
            <a:ahLst/>
            <a:cxnLst/>
            <a:rect l="l" t="t" r="r" b="b"/>
            <a:pathLst>
              <a:path w="1206500" h="50800">
                <a:moveTo>
                  <a:pt x="25400" y="0"/>
                </a:moveTo>
                <a:lnTo>
                  <a:pt x="1181100" y="0"/>
                </a:lnTo>
                <a:cubicBezTo>
                  <a:pt x="1195119" y="0"/>
                  <a:pt x="1206500" y="11381"/>
                  <a:pt x="1206500" y="25400"/>
                </a:cubicBezTo>
                <a:lnTo>
                  <a:pt x="1206500" y="25400"/>
                </a:lnTo>
                <a:cubicBezTo>
                  <a:pt x="1206500" y="39419"/>
                  <a:pt x="1195119" y="50800"/>
                  <a:pt x="1181100" y="50800"/>
                </a:cubicBezTo>
                <a:lnTo>
                  <a:pt x="25400" y="50800"/>
                </a:lnTo>
                <a:cubicBezTo>
                  <a:pt x="11381" y="50800"/>
                  <a:pt x="0" y="39419"/>
                  <a:pt x="0" y="254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0E0D0"/>
              </a:gs>
              <a:gs pos="100000">
                <a:srgbClr val="80B3EE"/>
              </a:gs>
            </a:gsLst>
            <a:lin ang="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7656513" y="3810000"/>
            <a:ext cx="161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ORM / JDBC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7607300" y="4114800"/>
            <a:ext cx="1206500" cy="50800"/>
          </a:xfrm>
          <a:custGeom>
            <a:avLst/>
            <a:gdLst/>
            <a:ahLst/>
            <a:cxnLst/>
            <a:rect l="l" t="t" r="r" b="b"/>
            <a:pathLst>
              <a:path w="1206500" h="50800">
                <a:moveTo>
                  <a:pt x="25400" y="0"/>
                </a:moveTo>
                <a:lnTo>
                  <a:pt x="1181100" y="0"/>
                </a:lnTo>
                <a:cubicBezTo>
                  <a:pt x="1195119" y="0"/>
                  <a:pt x="1206500" y="11381"/>
                  <a:pt x="1206500" y="25400"/>
                </a:cubicBezTo>
                <a:lnTo>
                  <a:pt x="1206500" y="25400"/>
                </a:lnTo>
                <a:cubicBezTo>
                  <a:pt x="1206500" y="39419"/>
                  <a:pt x="1195119" y="50800"/>
                  <a:pt x="1181100" y="50800"/>
                </a:cubicBezTo>
                <a:lnTo>
                  <a:pt x="25400" y="50800"/>
                </a:lnTo>
                <a:cubicBezTo>
                  <a:pt x="11381" y="50800"/>
                  <a:pt x="0" y="39419"/>
                  <a:pt x="0" y="254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80B3EE"/>
              </a:gs>
              <a:gs pos="100000">
                <a:srgbClr val="40E0D0"/>
              </a:gs>
            </a:gsLst>
            <a:lin ang="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9" name="Shape 16"/>
          <p:cNvSpPr/>
          <p:nvPr/>
        </p:nvSpPr>
        <p:spPr>
          <a:xfrm>
            <a:off x="9715500" y="29972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80B3EE">
              <a:alpha val="20000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7"/>
          <p:cNvSpPr/>
          <p:nvPr/>
        </p:nvSpPr>
        <p:spPr>
          <a:xfrm>
            <a:off x="10058400" y="33020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533400" y="245031"/>
                </a:moveTo>
                <a:cubicBezTo>
                  <a:pt x="515779" y="256699"/>
                  <a:pt x="495538" y="266105"/>
                  <a:pt x="474464" y="273606"/>
                </a:cubicBezTo>
                <a:cubicBezTo>
                  <a:pt x="418505" y="293608"/>
                  <a:pt x="345043" y="304800"/>
                  <a:pt x="266700" y="304800"/>
                </a:cubicBezTo>
                <a:cubicBezTo>
                  <a:pt x="188357" y="304800"/>
                  <a:pt x="114776" y="293489"/>
                  <a:pt x="58936" y="273606"/>
                </a:cubicBezTo>
                <a:cubicBezTo>
                  <a:pt x="37981" y="266105"/>
                  <a:pt x="17621" y="256699"/>
                  <a:pt x="0" y="245031"/>
                </a:cubicBezTo>
                <a:lnTo>
                  <a:pt x="0" y="342900"/>
                </a:lnTo>
                <a:cubicBezTo>
                  <a:pt x="0" y="395526"/>
                  <a:pt x="119420" y="438150"/>
                  <a:pt x="266700" y="438150"/>
                </a:cubicBezTo>
                <a:cubicBezTo>
                  <a:pt x="413980" y="438150"/>
                  <a:pt x="533400" y="395526"/>
                  <a:pt x="533400" y="342900"/>
                </a:cubicBezTo>
                <a:lnTo>
                  <a:pt x="533400" y="245031"/>
                </a:lnTo>
                <a:close/>
                <a:moveTo>
                  <a:pt x="533400" y="152400"/>
                </a:moveTo>
                <a:lnTo>
                  <a:pt x="533400" y="95250"/>
                </a:lnTo>
                <a:cubicBezTo>
                  <a:pt x="533400" y="42624"/>
                  <a:pt x="413980" y="0"/>
                  <a:pt x="266700" y="0"/>
                </a:cubicBezTo>
                <a:cubicBezTo>
                  <a:pt x="119420" y="0"/>
                  <a:pt x="0" y="42624"/>
                  <a:pt x="0" y="95250"/>
                </a:cubicBezTo>
                <a:lnTo>
                  <a:pt x="0" y="152400"/>
                </a:lnTo>
                <a:cubicBezTo>
                  <a:pt x="0" y="205026"/>
                  <a:pt x="119420" y="247650"/>
                  <a:pt x="266700" y="247650"/>
                </a:cubicBezTo>
                <a:cubicBezTo>
                  <a:pt x="413980" y="247650"/>
                  <a:pt x="533400" y="205026"/>
                  <a:pt x="533400" y="152400"/>
                </a:cubicBezTo>
                <a:close/>
                <a:moveTo>
                  <a:pt x="474464" y="464106"/>
                </a:moveTo>
                <a:cubicBezTo>
                  <a:pt x="418624" y="483989"/>
                  <a:pt x="345162" y="495300"/>
                  <a:pt x="266700" y="495300"/>
                </a:cubicBezTo>
                <a:cubicBezTo>
                  <a:pt x="188238" y="495300"/>
                  <a:pt x="114776" y="483989"/>
                  <a:pt x="58936" y="464106"/>
                </a:cubicBezTo>
                <a:cubicBezTo>
                  <a:pt x="37981" y="456605"/>
                  <a:pt x="17621" y="447199"/>
                  <a:pt x="0" y="435531"/>
                </a:cubicBezTo>
                <a:lnTo>
                  <a:pt x="0" y="514350"/>
                </a:lnTo>
                <a:cubicBezTo>
                  <a:pt x="0" y="566976"/>
                  <a:pt x="119420" y="609600"/>
                  <a:pt x="266700" y="609600"/>
                </a:cubicBezTo>
                <a:cubicBezTo>
                  <a:pt x="413980" y="609600"/>
                  <a:pt x="533400" y="566976"/>
                  <a:pt x="533400" y="514350"/>
                </a:cubicBezTo>
                <a:lnTo>
                  <a:pt x="533400" y="435531"/>
                </a:lnTo>
                <a:cubicBezTo>
                  <a:pt x="515779" y="447199"/>
                  <a:pt x="495538" y="456605"/>
                  <a:pt x="474464" y="464106"/>
                </a:cubicBezTo>
                <a:close/>
              </a:path>
            </a:pathLst>
          </a:custGeom>
          <a:solidFill>
            <a:srgbClr val="80B3EE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8"/>
          <p:cNvSpPr/>
          <p:nvPr/>
        </p:nvSpPr>
        <p:spPr>
          <a:xfrm>
            <a:off x="9766300" y="4318000"/>
            <a:ext cx="1117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数据层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715500" y="4622800"/>
            <a:ext cx="1219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数据存储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0" y="5283200"/>
            <a:ext cx="12192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6A728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核心设计理念：分层清晰、模块独立、通信统一（HTTPS+JSON）、扩展预留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1-12:28:58-d3ktq2gs8jdo4os5eds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2446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0B2AA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六层逻辑堆栈职责划分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006600"/>
            <a:ext cx="11684000" cy="558800"/>
          </a:xfrm>
          <a:custGeom>
            <a:avLst/>
            <a:gdLst/>
            <a:ahLst/>
            <a:cxnLst/>
            <a:rect l="l" t="t" r="r" b="b"/>
            <a:pathLst>
              <a:path w="11684000" h="5588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457199"/>
                </a:lnTo>
                <a:cubicBezTo>
                  <a:pt x="11684000" y="513312"/>
                  <a:pt x="11638512" y="558800"/>
                  <a:pt x="115823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2"/>
          <p:cNvSpPr/>
          <p:nvPr/>
        </p:nvSpPr>
        <p:spPr>
          <a:xfrm>
            <a:off x="355600" y="2108200"/>
            <a:ext cx="337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用户层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225800" y="2159000"/>
            <a:ext cx="9118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响应式UI，预留微信小程序接口，服务学生、教师、管理员。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54000" y="2616200"/>
            <a:ext cx="11684000" cy="558800"/>
          </a:xfrm>
          <a:custGeom>
            <a:avLst/>
            <a:gdLst/>
            <a:ahLst/>
            <a:cxnLst/>
            <a:rect l="l" t="t" r="r" b="b"/>
            <a:pathLst>
              <a:path w="11684000" h="5588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457199"/>
                </a:lnTo>
                <a:cubicBezTo>
                  <a:pt x="11684000" y="513312"/>
                  <a:pt x="11638512" y="558800"/>
                  <a:pt x="115823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40E0D0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355600" y="2717800"/>
            <a:ext cx="337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网关层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225800" y="2768600"/>
            <a:ext cx="9118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Nginx承担反向代理、负载均衡及轻量安全校验。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54000" y="3225800"/>
            <a:ext cx="11684000" cy="558800"/>
          </a:xfrm>
          <a:custGeom>
            <a:avLst/>
            <a:gdLst/>
            <a:ahLst/>
            <a:cxnLst/>
            <a:rect l="l" t="t" r="r" b="b"/>
            <a:pathLst>
              <a:path w="11684000" h="5588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457199"/>
                </a:lnTo>
                <a:cubicBezTo>
                  <a:pt x="11684000" y="513312"/>
                  <a:pt x="11638512" y="558800"/>
                  <a:pt x="115823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355600" y="3327400"/>
            <a:ext cx="337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应用层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225800" y="3378200"/>
            <a:ext cx="9118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Spring Boot单体应用，6大核心业务模块。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3835400"/>
            <a:ext cx="11684000" cy="558800"/>
          </a:xfrm>
          <a:custGeom>
            <a:avLst/>
            <a:gdLst/>
            <a:ahLst/>
            <a:cxnLst/>
            <a:rect l="l" t="t" r="r" b="b"/>
            <a:pathLst>
              <a:path w="11684000" h="5588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457199"/>
                </a:lnTo>
                <a:cubicBezTo>
                  <a:pt x="11684000" y="513312"/>
                  <a:pt x="11638512" y="558800"/>
                  <a:pt x="115823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20B2AA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355600" y="3937000"/>
            <a:ext cx="337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20B2A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中间件层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225800" y="3987800"/>
            <a:ext cx="9118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统一认证(Security+JWT)、缓存(Redis)、邮件(JavaMail)、任务调度。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4445000"/>
            <a:ext cx="11684000" cy="558800"/>
          </a:xfrm>
          <a:custGeom>
            <a:avLst/>
            <a:gdLst/>
            <a:ahLst/>
            <a:cxnLst/>
            <a:rect l="l" t="t" r="r" b="b"/>
            <a:pathLst>
              <a:path w="11684000" h="5588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457199"/>
                </a:lnTo>
                <a:cubicBezTo>
                  <a:pt x="11684000" y="513312"/>
                  <a:pt x="11638512" y="558800"/>
                  <a:pt x="115823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40E0D0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355600" y="4546600"/>
            <a:ext cx="337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0E0D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数据层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3225800" y="4597400"/>
            <a:ext cx="9118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MySQL存储结构化数据，Redis缓存热点数据，ORM框架。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254000" y="5054600"/>
            <a:ext cx="11684000" cy="558800"/>
          </a:xfrm>
          <a:custGeom>
            <a:avLst/>
            <a:gdLst/>
            <a:ahLst/>
            <a:cxnLst/>
            <a:rect l="l" t="t" r="r" b="b"/>
            <a:pathLst>
              <a:path w="11684000" h="5588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457199"/>
                </a:lnTo>
                <a:cubicBezTo>
                  <a:pt x="11684000" y="513312"/>
                  <a:pt x="11638512" y="558800"/>
                  <a:pt x="115823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80B3EE">
              <a:alpha val="10196"/>
            </a:srgb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7"/>
          <p:cNvSpPr/>
          <p:nvPr/>
        </p:nvSpPr>
        <p:spPr>
          <a:xfrm>
            <a:off x="355600" y="5156200"/>
            <a:ext cx="337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0B3E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基础设施层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3225800" y="5207000"/>
            <a:ext cx="9118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Docker容器化、CI/CD自动化、云服务器+数据备份。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769347" y="3868507"/>
            <a:ext cx="6653306" cy="96081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dirty="0">
                <a:solidFill>
                  <a:srgbClr val="63BCC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内容生产与审核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88313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5188313" y="1594675"/>
            <a:ext cx="1815374" cy="181537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2598</Words>
  <Application>WPS 演示</Application>
  <PresentationFormat>宽屏</PresentationFormat>
  <Paragraphs>352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7" baseType="lpstr">
      <vt:lpstr>Arial</vt:lpstr>
      <vt:lpstr>宋体</vt:lpstr>
      <vt:lpstr>Wingdings</vt:lpstr>
      <vt:lpstr>MiSans</vt:lpstr>
      <vt:lpstr>MiSans</vt:lpstr>
      <vt:lpstr>Noto Sans SC</vt:lpstr>
      <vt:lpstr>Noto Sans SC</vt:lpstr>
      <vt:lpstr>Calibri</vt:lpstr>
      <vt:lpstr>等线</vt:lpstr>
      <vt:lpstr>微软雅黑</vt:lpstr>
      <vt:lpstr>Arial Unicode MS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青言速递功能模块全景透视</dc:title>
  <dc:creator>Kimi</dc:creator>
  <dc:subject>青言速递功能模块全景透视</dc:subject>
  <cp:lastModifiedBy>微信用户</cp:lastModifiedBy>
  <cp:revision>4</cp:revision>
  <dcterms:created xsi:type="dcterms:W3CDTF">2025-10-21T15:32:00Z</dcterms:created>
  <dcterms:modified xsi:type="dcterms:W3CDTF">2025-11-12T06:18:07Z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{"Label":"青言速递功能模块全景透视","ContentProducer":"001191110108MACG2KBH8F10000","ProduceID":"d3rlfjbof8jj30drl77g","ReservedCode1":"","ContentPropagator":"001191110108MACG2KBH8F20000","PropagateID":"d3rlfjbof8jj30drl77g","ReservedCode2":""}</vt:lpwstr>
  </property>
  <property fmtid="{D5CDD505-2E9C-101B-9397-08002B2CF9AE}" pid="3" name="ICV">
    <vt:lpwstr>8A5A5B3FAD2F4EF89BCE33C082C88571_13</vt:lpwstr>
  </property>
  <property fmtid="{D5CDD505-2E9C-101B-9397-08002B2CF9AE}" pid="4" name="KSOProductBuildVer">
    <vt:lpwstr>2052-12.1.0.23542</vt:lpwstr>
  </property>
</Properties>
</file>